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1" r:id="rId2"/>
    <p:sldId id="259" r:id="rId3"/>
    <p:sldId id="263" r:id="rId4"/>
    <p:sldId id="264" r:id="rId5"/>
    <p:sldId id="265" r:id="rId6"/>
    <p:sldId id="262" r:id="rId7"/>
    <p:sldId id="266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DCCABE-3FB4-4199-9F42-87D4140CBF01}" type="datetimeFigureOut">
              <a:rPr lang="en-GB" smtClean="0"/>
              <a:t>15/10/2023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20C4F6-7A20-4843-90B4-A96735E774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7643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For students who like science but don’t want to do a separate A level/ option clashes/ good general option or didn’t get 6s </a:t>
            </a:r>
            <a:r>
              <a:rPr lang="en-GB" baseline="0" dirty="0"/>
              <a:t>Possibly take 4s for science if keen enough and prepared to work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20C4F6-7A20-4843-90B4-A96735E7748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5063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Theory based with an exam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20C4F6-7A20-4843-90B4-A96735E7748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99194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4</a:t>
            </a:r>
            <a:r>
              <a:rPr lang="en-GB" baseline="0" dirty="0"/>
              <a:t> assignments. In Y13 a practical exam and coursework (optional unit choice based on student preference)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20C4F6-7A20-4843-90B4-A96735E7748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6220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/>
              <a:t>In Y13 a practical exam lots of </a:t>
            </a:r>
            <a:r>
              <a:rPr lang="en-GB" baseline="0" dirty="0" err="1"/>
              <a:t>practicals</a:t>
            </a:r>
            <a:r>
              <a:rPr lang="en-GB" baseline="0" dirty="0"/>
              <a:t> and a bit of theory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20C4F6-7A20-4843-90B4-A96735E7748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02771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/>
              <a:t> coursework (optional unit choice based on student and teacher preference) This year doing a unit on genetics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20C4F6-7A20-4843-90B4-A96735E7748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34213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Most of our students go on to university- including unconditional offers! Previously a mix of</a:t>
            </a:r>
            <a:r>
              <a:rPr lang="en-GB" baseline="0" dirty="0"/>
              <a:t> university </a:t>
            </a:r>
            <a:r>
              <a:rPr lang="en-GB" baseline="0" dirty="0" err="1"/>
              <a:t>eg</a:t>
            </a:r>
            <a:r>
              <a:rPr lang="en-GB" baseline="0" dirty="0"/>
              <a:t> paramedics/ nursing or jobs such as Police force and apprenticeships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20C4F6-7A20-4843-90B4-A96735E7748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1117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DF2F2-47E5-4F52-8B60-58E4F7F35453}" type="datetimeFigureOut">
              <a:rPr lang="en-GB" smtClean="0"/>
              <a:pPr/>
              <a:t>15/10/2023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CB13D-5C84-441A-B5A4-1D7F6E35746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DF2F2-47E5-4F52-8B60-58E4F7F35453}" type="datetimeFigureOut">
              <a:rPr lang="en-GB" smtClean="0"/>
              <a:pPr/>
              <a:t>15/10/2023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CB13D-5C84-441A-B5A4-1D7F6E35746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DF2F2-47E5-4F52-8B60-58E4F7F35453}" type="datetimeFigureOut">
              <a:rPr lang="en-GB" smtClean="0"/>
              <a:pPr/>
              <a:t>15/10/2023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CB13D-5C84-441A-B5A4-1D7F6E35746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DF2F2-47E5-4F52-8B60-58E4F7F35453}" type="datetimeFigureOut">
              <a:rPr lang="en-GB" smtClean="0"/>
              <a:pPr/>
              <a:t>15/10/2023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CB13D-5C84-441A-B5A4-1D7F6E35746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DF2F2-47E5-4F52-8B60-58E4F7F35453}" type="datetimeFigureOut">
              <a:rPr lang="en-GB" smtClean="0"/>
              <a:pPr/>
              <a:t>15/10/2023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CB13D-5C84-441A-B5A4-1D7F6E35746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DF2F2-47E5-4F52-8B60-58E4F7F35453}" type="datetimeFigureOut">
              <a:rPr lang="en-GB" smtClean="0"/>
              <a:pPr/>
              <a:t>15/10/2023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CB13D-5C84-441A-B5A4-1D7F6E35746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DF2F2-47E5-4F52-8B60-58E4F7F35453}" type="datetimeFigureOut">
              <a:rPr lang="en-GB" smtClean="0"/>
              <a:pPr/>
              <a:t>15/10/2023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CB13D-5C84-441A-B5A4-1D7F6E35746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DF2F2-47E5-4F52-8B60-58E4F7F35453}" type="datetimeFigureOut">
              <a:rPr lang="en-GB" smtClean="0"/>
              <a:pPr/>
              <a:t>15/10/2023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CB13D-5C84-441A-B5A4-1D7F6E35746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DF2F2-47E5-4F52-8B60-58E4F7F35453}" type="datetimeFigureOut">
              <a:rPr lang="en-GB" smtClean="0"/>
              <a:pPr/>
              <a:t>15/10/2023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CB13D-5C84-441A-B5A4-1D7F6E35746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DF2F2-47E5-4F52-8B60-58E4F7F35453}" type="datetimeFigureOut">
              <a:rPr lang="en-GB" smtClean="0"/>
              <a:pPr/>
              <a:t>15/10/2023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CB13D-5C84-441A-B5A4-1D7F6E35746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DF2F2-47E5-4F52-8B60-58E4F7F35453}" type="datetimeFigureOut">
              <a:rPr lang="en-GB" smtClean="0"/>
              <a:pPr/>
              <a:t>15/10/2023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CB13D-5C84-441A-B5A4-1D7F6E35746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DF2F2-47E5-4F52-8B60-58E4F7F35453}" type="datetimeFigureOut">
              <a:rPr lang="en-GB" smtClean="0"/>
              <a:pPr/>
              <a:t>15/10/2023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CB13D-5C84-441A-B5A4-1D7F6E35746C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108" y="312682"/>
            <a:ext cx="8229600" cy="563757"/>
          </a:xfrm>
        </p:spPr>
        <p:txBody>
          <a:bodyPr>
            <a:noAutofit/>
          </a:bodyPr>
          <a:lstStyle/>
          <a:p>
            <a:r>
              <a:rPr lang="en-GB" sz="4000" dirty="0">
                <a:latin typeface="Comic Sans MS" panose="030F0702030302020204" pitchFamily="66" charset="0"/>
              </a:rPr>
              <a:t>Entry requirements</a:t>
            </a:r>
          </a:p>
        </p:txBody>
      </p:sp>
      <p:sp>
        <p:nvSpPr>
          <p:cNvPr id="4" name="Rectangle 3"/>
          <p:cNvSpPr/>
          <p:nvPr/>
        </p:nvSpPr>
        <p:spPr>
          <a:xfrm>
            <a:off x="1007604" y="4345148"/>
            <a:ext cx="2520280" cy="1865821"/>
          </a:xfrm>
          <a:prstGeom prst="rect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Comic Sans MS" panose="030F0702030302020204" pitchFamily="66" charset="0"/>
              </a:rPr>
              <a:t>Two Grade 5s</a:t>
            </a:r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 in GCSE Science. Students that achieve below this grade will struggle with the academic section of the course. </a:t>
            </a:r>
          </a:p>
        </p:txBody>
      </p:sp>
      <p:sp>
        <p:nvSpPr>
          <p:cNvPr id="5" name="Rectangle 4"/>
          <p:cNvSpPr/>
          <p:nvPr/>
        </p:nvSpPr>
        <p:spPr>
          <a:xfrm>
            <a:off x="5843447" y="1350702"/>
            <a:ext cx="2448272" cy="2232248"/>
          </a:xfrm>
          <a:prstGeom prst="rect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Comic Sans MS" panose="030F0702030302020204" pitchFamily="66" charset="0"/>
              </a:rPr>
              <a:t>Grade 4/5</a:t>
            </a:r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 or above in English Language. You need to be able to write in a clear, coherent style to explain the theory and get your ideas across.</a:t>
            </a:r>
          </a:p>
        </p:txBody>
      </p:sp>
      <p:sp>
        <p:nvSpPr>
          <p:cNvPr id="6" name="Rectangle 5"/>
          <p:cNvSpPr/>
          <p:nvPr/>
        </p:nvSpPr>
        <p:spPr>
          <a:xfrm>
            <a:off x="323528" y="263797"/>
            <a:ext cx="2123728" cy="1500410"/>
          </a:xfrm>
          <a:prstGeom prst="rect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A general interest in science is required!</a:t>
            </a:r>
          </a:p>
          <a:p>
            <a:r>
              <a:rPr lang="en-GB" dirty="0"/>
              <a:t> </a:t>
            </a:r>
          </a:p>
        </p:txBody>
      </p:sp>
      <p:sp>
        <p:nvSpPr>
          <p:cNvPr id="7" name="Rectangle 6"/>
          <p:cNvSpPr/>
          <p:nvPr/>
        </p:nvSpPr>
        <p:spPr>
          <a:xfrm>
            <a:off x="5292080" y="4353346"/>
            <a:ext cx="2976943" cy="1795338"/>
          </a:xfrm>
          <a:prstGeom prst="rect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>
                <a:solidFill>
                  <a:schemeClr val="tx1"/>
                </a:solidFill>
                <a:latin typeface="Comic Sans MS" panose="030F0702030302020204" pitchFamily="66" charset="0"/>
              </a:rPr>
              <a:t>Grade 4/5 or above in maths</a:t>
            </a:r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: You need to be able to do basic calculations and convert values.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1397" y="1974557"/>
            <a:ext cx="4252973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87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Y12 Applied Science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Unit One: Principles and 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Applications of Science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120" y="1324917"/>
            <a:ext cx="2901111" cy="180808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1833" y="3501008"/>
            <a:ext cx="2305050" cy="31623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3608" y="1374877"/>
            <a:ext cx="2016224" cy="114700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1500" y="4292021"/>
            <a:ext cx="2812567" cy="210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757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Y12 Applied Science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Unit Two: Practical Scientific Procedures and Techniques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5976" y="4149080"/>
            <a:ext cx="4133333" cy="2325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1417638"/>
            <a:ext cx="2857500" cy="197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020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Y13 Applied Science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Unit Three: Science Investigation Skills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1600200"/>
            <a:ext cx="2193032" cy="16338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1800" y="3979320"/>
            <a:ext cx="4530080" cy="239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2509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Y13 Applied Science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Optional Unit: 4 assignments similar to Unit 2 in expectations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1285571"/>
            <a:ext cx="2880320" cy="19217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4048" y="4077072"/>
            <a:ext cx="3173338" cy="2380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4917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>
                <a:latin typeface="Comic Sans MS" panose="030F0702030302020204" pitchFamily="66" charset="0"/>
              </a:rPr>
              <a:t>Where will Applied Science take you?</a:t>
            </a:r>
          </a:p>
        </p:txBody>
      </p:sp>
      <p:sp>
        <p:nvSpPr>
          <p:cNvPr id="4" name="Rectangle 3"/>
          <p:cNvSpPr/>
          <p:nvPr/>
        </p:nvSpPr>
        <p:spPr>
          <a:xfrm>
            <a:off x="451396" y="1631504"/>
            <a:ext cx="2674640" cy="3143200"/>
          </a:xfrm>
          <a:prstGeom prst="rect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>
                <a:solidFill>
                  <a:schemeClr val="tx1"/>
                </a:solidFill>
                <a:latin typeface="Comic Sans MS" panose="030F0702030302020204" pitchFamily="66" charset="0"/>
              </a:rPr>
              <a:t>A focus on employability skills </a:t>
            </a:r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– the BTEC approach to learning, through projects, self-directed assignments, group work and exams has</a:t>
            </a:r>
          </a:p>
          <a:p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always supported the development of employability skills.</a:t>
            </a:r>
          </a:p>
          <a:p>
            <a:r>
              <a:rPr lang="en-GB" dirty="0"/>
              <a:t> </a:t>
            </a:r>
          </a:p>
        </p:txBody>
      </p:sp>
      <p:sp>
        <p:nvSpPr>
          <p:cNvPr id="5" name="Rectangle 4"/>
          <p:cNvSpPr/>
          <p:nvPr/>
        </p:nvSpPr>
        <p:spPr>
          <a:xfrm>
            <a:off x="3491880" y="1382490"/>
            <a:ext cx="2643608" cy="4296097"/>
          </a:xfrm>
          <a:prstGeom prst="rect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>
                <a:solidFill>
                  <a:schemeClr val="tx1"/>
                </a:solidFill>
                <a:latin typeface="Comic Sans MS" panose="030F0702030302020204" pitchFamily="66" charset="0"/>
              </a:rPr>
              <a:t>Degrees and employment</a:t>
            </a:r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:  Science related degrees in FE or an extra qualification where you just need “points” Apprenticeships;</a:t>
            </a:r>
          </a:p>
          <a:p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Practical based careers including researching, designing and developing new products and processes.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11888" y="2276872"/>
            <a:ext cx="1872208" cy="424731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latin typeface="Comic Sans MS" panose="030F0702030302020204" pitchFamily="66" charset="0"/>
              </a:rPr>
              <a:t>Future prospects: </a:t>
            </a:r>
            <a:r>
              <a:rPr lang="en-GB" dirty="0">
                <a:latin typeface="Comic Sans MS" panose="030F0702030302020204" pitchFamily="66" charset="0"/>
              </a:rPr>
              <a:t>You might be based in a hospital, laboratory, university, factory or office. There are many large science companies, as well as small, specialist businesses.</a:t>
            </a:r>
          </a:p>
          <a:p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568" y="4581128"/>
            <a:ext cx="2444385" cy="16316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5488" y="1096273"/>
            <a:ext cx="1853500" cy="11805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1627" y="5244960"/>
            <a:ext cx="2260261" cy="1439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5529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“</a:t>
            </a:r>
            <a:r>
              <a:rPr lang="en-GB" dirty="0">
                <a:latin typeface="OpenDyslexic" panose="00000500000000000000" pitchFamily="50" charset="0"/>
              </a:rPr>
              <a:t>It’s easier than biology”</a:t>
            </a:r>
          </a:p>
          <a:p>
            <a:r>
              <a:rPr lang="en-GB" dirty="0">
                <a:latin typeface="OpenDyslexic" panose="00000500000000000000" pitchFamily="50" charset="0"/>
              </a:rPr>
              <a:t>“It’s a nice range of all three sciences”</a:t>
            </a:r>
          </a:p>
          <a:p>
            <a:r>
              <a:rPr lang="en-GB" dirty="0">
                <a:latin typeface="OpenDyslexic" panose="00000500000000000000" pitchFamily="50" charset="0"/>
              </a:rPr>
              <a:t>“More relaxed and takes the pressure off a bit”</a:t>
            </a:r>
          </a:p>
          <a:p>
            <a:r>
              <a:rPr lang="en-GB" dirty="0">
                <a:latin typeface="OpenDyslexic" panose="00000500000000000000" pitchFamily="50" charset="0"/>
              </a:rPr>
              <a:t>“I enjoyed it more than I thought </a:t>
            </a:r>
            <a:r>
              <a:rPr lang="en-GB">
                <a:latin typeface="OpenDyslexic" panose="00000500000000000000" pitchFamily="50" charset="0"/>
              </a:rPr>
              <a:t>I would!”</a:t>
            </a:r>
            <a:endParaRPr lang="en-GB" dirty="0">
              <a:latin typeface="OpenDyslexic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6394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D6950289EA72408316014E58E4DEC2" ma:contentTypeVersion="18" ma:contentTypeDescription="Create a new document." ma:contentTypeScope="" ma:versionID="9484dcd76b6a68e6d5ce0e0f5f2c1907">
  <xsd:schema xmlns:xsd="http://www.w3.org/2001/XMLSchema" xmlns:xs="http://www.w3.org/2001/XMLSchema" xmlns:p="http://schemas.microsoft.com/office/2006/metadata/properties" xmlns:ns2="c21625c4-e92c-4023-b836-2b6d7edcb1c1" xmlns:ns3="05f1579e-d71e-4220-b327-1d9af5ad114e" targetNamespace="http://schemas.microsoft.com/office/2006/metadata/properties" ma:root="true" ma:fieldsID="bfa7cea153332677970115da510db198" ns2:_="" ns3:_="">
    <xsd:import namespace="c21625c4-e92c-4023-b836-2b6d7edcb1c1"/>
    <xsd:import namespace="05f1579e-d71e-4220-b327-1d9af5ad114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1625c4-e92c-4023-b836-2b6d7edcb1c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c201f4c7-9dc6-41d9-979b-f5b752bbaa5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f1579e-d71e-4220-b327-1d9af5ad114e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50a833f5-8da6-437d-8fa4-676adce56343}" ma:internalName="TaxCatchAll" ma:showField="CatchAllData" ma:web="05f1579e-d71e-4220-b327-1d9af5ad114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21625c4-e92c-4023-b836-2b6d7edcb1c1">
      <Terms xmlns="http://schemas.microsoft.com/office/infopath/2007/PartnerControls"/>
    </lcf76f155ced4ddcb4097134ff3c332f>
    <TaxCatchAll xmlns="05f1579e-d71e-4220-b327-1d9af5ad114e" xsi:nil="true"/>
  </documentManagement>
</p:properties>
</file>

<file path=customXml/itemProps1.xml><?xml version="1.0" encoding="utf-8"?>
<ds:datastoreItem xmlns:ds="http://schemas.openxmlformats.org/officeDocument/2006/customXml" ds:itemID="{B5ADF1B5-D423-475B-8650-132F18A8CDEA}"/>
</file>

<file path=customXml/itemProps2.xml><?xml version="1.0" encoding="utf-8"?>
<ds:datastoreItem xmlns:ds="http://schemas.openxmlformats.org/officeDocument/2006/customXml" ds:itemID="{2AAF3AE0-5843-437E-BB70-C5C20875F668}"/>
</file>

<file path=customXml/itemProps3.xml><?xml version="1.0" encoding="utf-8"?>
<ds:datastoreItem xmlns:ds="http://schemas.openxmlformats.org/officeDocument/2006/customXml" ds:itemID="{81A6D30C-A20F-43A6-9DFE-F701DCEBC36A}"/>
</file>

<file path=docProps/app.xml><?xml version="1.0" encoding="utf-8"?>
<Properties xmlns="http://schemas.openxmlformats.org/officeDocument/2006/extended-properties" xmlns:vt="http://schemas.openxmlformats.org/officeDocument/2006/docPropsVTypes">
  <TotalTime>1304</TotalTime>
  <Words>406</Words>
  <Application>Microsoft Office PowerPoint</Application>
  <PresentationFormat>On-screen Show (4:3)</PresentationFormat>
  <Paragraphs>49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Comic Sans MS</vt:lpstr>
      <vt:lpstr>OpenDyslexic</vt:lpstr>
      <vt:lpstr>Office Theme</vt:lpstr>
      <vt:lpstr>Entry requirements</vt:lpstr>
      <vt:lpstr>Y12 Applied Science</vt:lpstr>
      <vt:lpstr>Y12 Applied Science</vt:lpstr>
      <vt:lpstr>Y13 Applied Science</vt:lpstr>
      <vt:lpstr>Y13 Applied Science</vt:lpstr>
      <vt:lpstr>Where will Applied Science take you?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Shelly Anderson</dc:creator>
  <cp:lastModifiedBy>Selena Burroughs</cp:lastModifiedBy>
  <cp:revision>44</cp:revision>
  <dcterms:created xsi:type="dcterms:W3CDTF">2016-01-04T13:46:20Z</dcterms:created>
  <dcterms:modified xsi:type="dcterms:W3CDTF">2023-10-15T20:00:22Z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0x01010044D6950289EA72408316014E58E4DEC2</vt:lpwstr>
  </property>
</Properties>
</file>