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5" r:id="rId3"/>
    <p:sldId id="278" r:id="rId4"/>
    <p:sldId id="281" r:id="rId5"/>
    <p:sldId id="282" r:id="rId6"/>
    <p:sldId id="284" r:id="rId7"/>
    <p:sldId id="286" r:id="rId8"/>
    <p:sldId id="291" r:id="rId9"/>
    <p:sldId id="283" r:id="rId10"/>
    <p:sldId id="289" r:id="rId11"/>
    <p:sldId id="292" r:id="rId12"/>
    <p:sldId id="293" r:id="rId13"/>
    <p:sldId id="290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538" autoAdjust="0"/>
  </p:normalViewPr>
  <p:slideViewPr>
    <p:cSldViewPr snapToGrid="0">
      <p:cViewPr varScale="1">
        <p:scale>
          <a:sx n="61" d="100"/>
          <a:sy n="61" d="100"/>
        </p:scale>
        <p:origin x="2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E5493-C3BD-455E-A0DF-21A22A551D9F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16778-514F-4AAC-8AFE-FF4330F0D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35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3D4145"/>
                </a:solidFill>
                <a:effectLst/>
                <a:latin typeface="Actor"/>
              </a:rPr>
              <a:t>Be a well-presented labour of love; a pleasure for others to pick up and read.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16778-514F-4AAC-8AFE-FF4330F0D06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2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F7571-3E72-432C-95BA-640E8E9B6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73A7E-CB12-4884-9A06-BAD30A5BB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B391-C4CA-4BC5-919F-368F124C6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4E2C0-3BF7-47A7-B332-AFA12618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2AFA7-2D68-4190-8FC8-CF337264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28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89D9-F7A6-43DA-B9B0-0FCED63D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07160-8168-4CB0-9FEB-47FE3AFE6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A07EB-0859-4199-AAA8-D7A049AD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3DFF2-DE6E-4AA4-8597-8540D02D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2CA74-2E90-4EE3-B853-11D649E4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0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A65B7C-3DBE-4A0D-B023-019CBF018E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BEF6F-052C-41C9-AABB-8482AA019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4EEEE-5E9D-4708-90A9-09178DDF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F0A5B-27FB-425E-8D59-F734FE29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A13D-85E9-416A-ADFC-98A3B0FB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5D5C-3426-4932-B4B4-0F5AB31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D691-859D-434A-9ACA-0CDFC729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2F5A2-856F-4DE9-B0F8-EFAB7B1FD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2E4A-EF01-4234-BB8A-40B4F1249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D2D2-4FB1-4376-9783-030BA4AF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22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D835A-270B-4675-A0C2-4FBEC278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75935-CDBC-4D43-B696-ED0D23CE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AA23D-B658-46A0-9DE9-732D31A6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329D-3013-499E-AB03-EA03426B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9E54-5260-4486-8626-BCE5B0EC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6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D125-92C6-463F-B61D-E02EDF8D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B16B-827F-435A-9196-5C3BA2F09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6F35E-4164-4277-8C15-890E81AE8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A5805-116D-4C81-935D-A7DBCE5D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C05FF-4EE4-4C33-96E6-66FF8FE31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77FEB-53F5-4B75-8D15-2EA99F0A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4843-AE59-471D-8D33-2350034D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B5BAC-AC8D-44CB-BA25-1363C75E6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7F09C-23CA-41CF-9569-294BA6CD3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3E41E-FDDF-4BAD-964B-C0FFBB1C1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6B701-5DB9-4C9C-B54B-E17C63332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FEB5E-E976-4D01-833E-BC5EA047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467D6-EB02-43C9-B1EC-284E4354D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57C1F-F6C3-444E-ADC9-14F25536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F2AC-5BC0-415B-B204-FA4C8827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1A0A8-C5E3-4973-AC4B-6AFF11986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79D50-94B0-4F09-A2B9-531B9072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43A18-E76A-49AB-BAFC-51DC96E5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5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2D690-2295-4A05-BB23-504AF8BF1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FBE25-D196-4BDF-9B84-8B5C4542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8131B-DE4A-4ECC-AA59-3CCA65E4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8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EDEBF-69B1-490B-9B5E-48AAA66D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1A60-77DD-4579-93DF-AA13780E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B7A75-314C-47AD-B2A5-38CFECDC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FCE54-BA1F-4F8D-915E-58F899A3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F141C-4D04-4A04-BAB4-11EE2896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6B87D-8D61-4BC1-8885-CF63E2B9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6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B431-5408-46FB-902D-FA2E37306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2FF89-E4FB-41BF-A3D0-4C972934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9E347-4818-42A2-BC27-6BFD9467A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AC29F-E21D-472D-BE61-32AD9B54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6C51E-86CF-4088-AD32-D24ADFF4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5B295-92B8-4DF6-AD16-04A46B91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5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58B27-DC98-4F0F-A3AE-526A58F0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A82D4-D6D9-4DB0-809F-D2D09D6C5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D8D2D-25B5-490F-B99B-912B70D4C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8FD37-98B4-4FBD-8177-1BED25D7824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9E897-5A5B-4C32-AFB3-F7ABCD47F7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280D5-893D-441C-ADFD-6902CC6F8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98E2-F41C-411E-A623-03AA6E0EAA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62885"/>
            <a:ext cx="7772400" cy="2756078"/>
          </a:xfrm>
        </p:spPr>
        <p:txBody>
          <a:bodyPr>
            <a:normAutofit/>
          </a:bodyPr>
          <a:lstStyle/>
          <a:p>
            <a:br>
              <a:rPr lang="en-GB" sz="5000" dirty="0"/>
            </a:br>
            <a:endParaRPr lang="en-GB" sz="49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8967" y="4604199"/>
            <a:ext cx="6858000" cy="1390917"/>
          </a:xfrm>
        </p:spPr>
        <p:txBody>
          <a:bodyPr>
            <a:noAutofit/>
          </a:bodyPr>
          <a:lstStyle/>
          <a:p>
            <a:r>
              <a:rPr lang="en-GB" sz="3200" dirty="0"/>
              <a:t>OVERVIEW</a:t>
            </a:r>
          </a:p>
          <a:p>
            <a:r>
              <a:rPr lang="en-GB" sz="3200" dirty="0"/>
              <a:t>A Level Fine Art</a:t>
            </a:r>
          </a:p>
          <a:p>
            <a:r>
              <a:rPr lang="en-GB" sz="3200" dirty="0"/>
              <a:t>A Level Photography</a:t>
            </a:r>
          </a:p>
          <a:p>
            <a:r>
              <a:rPr lang="en-GB" sz="3200" dirty="0"/>
              <a:t>Exam Board: Edexcel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779" y="437881"/>
            <a:ext cx="8338443" cy="4829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590">
        <p:cut/>
      </p:transition>
    </mc:Choice>
    <mc:Fallback xmlns="">
      <p:transition advTm="1559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333" y="1910217"/>
            <a:ext cx="6930578" cy="44808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 from A level Exam piece</a:t>
            </a:r>
          </a:p>
        </p:txBody>
      </p:sp>
    </p:spTree>
    <p:extLst>
      <p:ext uri="{BB962C8B-B14F-4D97-AF65-F5344CB8AC3E}">
        <p14:creationId xmlns:p14="http://schemas.microsoft.com/office/powerpoint/2010/main" val="3817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301">
        <p:cut/>
      </p:transition>
    </mc:Choice>
    <mc:Fallback xmlns="">
      <p:transition advTm="6301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9079-5140-4EDA-9EEF-90FECB29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D1E85-D6EA-472C-8193-D9317B85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34" y="1777398"/>
            <a:ext cx="7533290" cy="4527878"/>
          </a:xfrm>
        </p:spPr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ctor"/>
              </a:rPr>
              <a:t>Illustrated essay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ctor"/>
              </a:rPr>
              <a:t>Focus on a specific artist/photographer or art movement (or alternatively, a concept or artifact).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ctor"/>
              </a:rPr>
              <a:t>Be related to your own investigations and practical (course)work.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ctor"/>
              </a:rPr>
              <a:t>Include supporting images - from your chosen focus, your own work, and relevant wider connections.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ctor"/>
              </a:rPr>
              <a:t>Include a bibliography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ctor"/>
              </a:rPr>
              <a:t>Be informative, insightful and provide a personal perspective.</a:t>
            </a:r>
          </a:p>
        </p:txBody>
      </p:sp>
      <p:pic>
        <p:nvPicPr>
          <p:cNvPr id="6" name="Picture 2" descr="A2 Art Personal Study - an excellent example">
            <a:extLst>
              <a:ext uri="{FF2B5EF4-FFF2-40B4-BE49-F238E27FC236}">
                <a16:creationId xmlns:a16="http://schemas.microsoft.com/office/drawing/2014/main" id="{453C908E-E21A-4D67-AE8E-B3D6FA56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76" y="365125"/>
            <a:ext cx="4416290" cy="223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9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149C-1472-4DED-A824-C23D429A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02389-5788-4269-8B9D-B2CEA87C9D59}"/>
              </a:ext>
            </a:extLst>
          </p:cNvPr>
          <p:cNvSpPr txBox="1"/>
          <p:nvPr/>
        </p:nvSpPr>
        <p:spPr>
          <a:xfrm>
            <a:off x="657664" y="1980254"/>
            <a:ext cx="458958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effectLst/>
                <a:latin typeface="Actor"/>
              </a:rPr>
              <a:t>​INTRODUCTION EXAMPLE 1</a:t>
            </a:r>
            <a:br>
              <a:rPr lang="en-GB" dirty="0"/>
            </a:br>
            <a:r>
              <a:rPr lang="en-GB" b="0" i="1" dirty="0">
                <a:effectLst/>
                <a:latin typeface="Actor"/>
              </a:rPr>
              <a:t>I am fascinated with themes of identity. In particular I am interested in what 'identity' might mean to a portrait artist, and how they might set out to understand and capture a person's identity. Grayson Perry, contemporary artist, forms a main focus for this essay. His TV documentary "Who Are You?" has been a big influence on my work this year. After watching this series I found myself reflecting on how I might create a portrait that goes beyond simplistic observations to capture a stronger sense of identity. </a:t>
            </a:r>
            <a:endParaRPr lang="en-GB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8C2DD359-71C9-437A-8A02-4860D1FD40C8}"/>
              </a:ext>
            </a:extLst>
          </p:cNvPr>
          <p:cNvSpPr/>
          <p:nvPr/>
        </p:nvSpPr>
        <p:spPr>
          <a:xfrm>
            <a:off x="5659821" y="1460199"/>
            <a:ext cx="5141378" cy="3338512"/>
          </a:xfrm>
          <a:prstGeom prst="cloudCallout">
            <a:avLst>
              <a:gd name="adj1" fmla="val 60425"/>
              <a:gd name="adj2" fmla="val 92723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What could yours be about?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Power?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Climate Change and 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Moral messages?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Propaganda and persuasion?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Art informing fashion?</a:t>
            </a:r>
          </a:p>
        </p:txBody>
      </p:sp>
    </p:spTree>
    <p:extLst>
      <p:ext uri="{BB962C8B-B14F-4D97-AF65-F5344CB8AC3E}">
        <p14:creationId xmlns:p14="http://schemas.microsoft.com/office/powerpoint/2010/main" val="423130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FD80-97D4-4275-AFAF-A8A080E2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65E5-3E78-4DD6-A822-3CA48E9AF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written exam</a:t>
            </a:r>
          </a:p>
          <a:p>
            <a:pPr lvl="1"/>
            <a:r>
              <a:rPr lang="en-US" dirty="0"/>
              <a:t>the Art/Photography courses are assessed practically (60% coursework, 40% practical exam)</a:t>
            </a:r>
          </a:p>
          <a:p>
            <a:r>
              <a:rPr lang="en-US" dirty="0"/>
              <a:t>Year 12 begins with a skill building ‘foundation’ course</a:t>
            </a:r>
          </a:p>
          <a:p>
            <a:r>
              <a:rPr lang="en-US" dirty="0"/>
              <a:t>Then students set their own projects for the final coursework and personal study.</a:t>
            </a:r>
          </a:p>
          <a:p>
            <a:r>
              <a:rPr lang="en-US" dirty="0"/>
              <a:t>Personal Study – 1000 -3000 words</a:t>
            </a:r>
          </a:p>
          <a:p>
            <a:pPr lvl="1"/>
            <a:r>
              <a:rPr lang="en-US" dirty="0"/>
              <a:t>Written study completed within coursework to link to the student’s chosen subject matter. This is completed in sections with support from teachers.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5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0064">
        <p:cut/>
      </p:transition>
    </mc:Choice>
    <mc:Fallback xmlns="">
      <p:transition advTm="70064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08986" cy="448058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Students usually enter the course with a 5 or above in a GCSE Art subject (Fine Art, Photography. 3D Design). </a:t>
            </a:r>
            <a:br>
              <a:rPr lang="en-GB" dirty="0"/>
            </a:br>
            <a:endParaRPr lang="en-GB" dirty="0"/>
          </a:p>
          <a:p>
            <a:r>
              <a:rPr lang="en-GB" dirty="0"/>
              <a:t>Enthusiasm is essential – see Art staff to discuss if you are keen but don’t have the required Arts at GCSE.</a:t>
            </a:r>
          </a:p>
          <a:p>
            <a:endParaRPr lang="en-GB" dirty="0"/>
          </a:p>
          <a:p>
            <a:r>
              <a:rPr lang="en-GB" dirty="0"/>
              <a:t>Photography: you will need to use a camera (not only a camera phone) on a regular basis for this course.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65AA9-7654-461D-A84E-249E97318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946" y="1099922"/>
            <a:ext cx="6941713" cy="52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7216">
        <p:cut/>
      </p:transition>
    </mc:Choice>
    <mc:Fallback xmlns="">
      <p:transition advTm="47216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856E-B397-45EA-A9BE-33324DFA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082E3-C0B4-4F3B-9786-438A494D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2C99705-054A-4CB6-A0F9-D2541E2BB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91" y="186154"/>
            <a:ext cx="6323417" cy="6485692"/>
          </a:xfrm>
        </p:spPr>
      </p:pic>
    </p:spTree>
    <p:extLst>
      <p:ext uri="{BB962C8B-B14F-4D97-AF65-F5344CB8AC3E}">
        <p14:creationId xmlns:p14="http://schemas.microsoft.com/office/powerpoint/2010/main" val="13803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68570">
        <p:cut/>
      </p:transition>
    </mc:Choice>
    <mc:Fallback xmlns="">
      <p:transition advTm="6857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1472" y="1904395"/>
            <a:ext cx="3617081" cy="4428215"/>
            <a:chOff x="624330" y="1068828"/>
            <a:chExt cx="3617081" cy="4428215"/>
          </a:xfrm>
        </p:grpSpPr>
        <p:sp>
          <p:nvSpPr>
            <p:cNvPr id="2" name="Down Arrow 1"/>
            <p:cNvSpPr/>
            <p:nvPr/>
          </p:nvSpPr>
          <p:spPr>
            <a:xfrm>
              <a:off x="2120704" y="1324162"/>
              <a:ext cx="622496" cy="3665050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3" name="Title 3"/>
            <p:cNvSpPr txBox="1">
              <a:spLocks/>
            </p:cNvSpPr>
            <p:nvPr/>
          </p:nvSpPr>
          <p:spPr>
            <a:xfrm>
              <a:off x="624330" y="1068828"/>
              <a:ext cx="3615244" cy="276999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68580" tIns="34290" rIns="68580" bIns="3429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35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Transferrable Skills</a:t>
              </a:r>
              <a:endParaRPr lang="en-GB" sz="1350" dirty="0">
                <a:solidFill>
                  <a:srgbClr val="DAF2F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6166" y="1499540"/>
              <a:ext cx="3615244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Technical skills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Composition, editing, selection, refinement, creativity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167" y="2197474"/>
              <a:ext cx="3615244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Critical judgement and analysis 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Opinion forming and making informed judgements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167" y="2895409"/>
              <a:ext cx="3615244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Independent ideas development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Identifying and selecting appropriate sources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330" y="3593342"/>
              <a:ext cx="3615244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Project management and presentation 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Being inspired, deadlines, presenting work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6166" y="4291277"/>
              <a:ext cx="3615244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Cultural awareness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Understanding and appreciation of visual culture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6166" y="4989212"/>
              <a:ext cx="3615244" cy="5078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Observation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Attention to detail, ability </a:t>
              </a:r>
              <a:r>
                <a:rPr lang="en-GB" sz="1350" i="1">
                  <a:latin typeface="Arial Narrow" panose="020B0606020202030204" pitchFamily="34" charset="0"/>
                </a:rPr>
                <a:t>to illustrate ideas  </a:t>
              </a:r>
              <a:endParaRPr lang="en-GB" sz="135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56065" y="1904395"/>
            <a:ext cx="3628124" cy="4449880"/>
            <a:chOff x="4889713" y="1047163"/>
            <a:chExt cx="3628124" cy="4449880"/>
          </a:xfrm>
        </p:grpSpPr>
        <p:sp>
          <p:nvSpPr>
            <p:cNvPr id="25" name="Down Arrow 24"/>
            <p:cNvSpPr/>
            <p:nvPr/>
          </p:nvSpPr>
          <p:spPr>
            <a:xfrm>
              <a:off x="6398965" y="1324161"/>
              <a:ext cx="622496" cy="3665050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4902591" y="1047163"/>
              <a:ext cx="3615244" cy="276999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68580" tIns="34290" rIns="68580" bIns="3429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35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Destinations</a:t>
              </a:r>
              <a:endParaRPr lang="en-GB" sz="1350" dirty="0">
                <a:solidFill>
                  <a:srgbClr val="DAF2F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02591" y="1499540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Arts/Sculpture/Photography Degrees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Practical and theoretical higher study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02591" y="2206297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Fashion/Interior Design/Architecture Degrees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Practical and theoretical higher study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02593" y="2895408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Foundation Course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Explore a range of Art/Design options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89713" y="3538354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College Course in Arts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To prepare for working within the arts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89713" y="4227465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Illustration, Graphics Courses including Degrees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Games design, illustration, graphic design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02591" y="4989212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latin typeface="Arial Narrow" panose="020B0606020202030204" pitchFamily="34" charset="0"/>
                </a:rPr>
                <a:t>Museums, Education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Becoming a lecturer or teacher, working with museums</a:t>
              </a: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can Fine Art and Photography lead?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E24698-797F-4C6B-BD5B-D1BF6351089A}"/>
              </a:ext>
            </a:extLst>
          </p:cNvPr>
          <p:cNvGrpSpPr/>
          <p:nvPr/>
        </p:nvGrpSpPr>
        <p:grpSpPr>
          <a:xfrm>
            <a:off x="8223450" y="1923719"/>
            <a:ext cx="3628124" cy="4449880"/>
            <a:chOff x="4889713" y="1047163"/>
            <a:chExt cx="3628124" cy="4449880"/>
          </a:xfrm>
        </p:grpSpPr>
        <p:sp>
          <p:nvSpPr>
            <p:cNvPr id="26" name="Down Arrow 24">
              <a:extLst>
                <a:ext uri="{FF2B5EF4-FFF2-40B4-BE49-F238E27FC236}">
                  <a16:creationId xmlns:a16="http://schemas.microsoft.com/office/drawing/2014/main" id="{2680633D-3BE0-4F06-9B38-B1AF7ABB5A16}"/>
                </a:ext>
              </a:extLst>
            </p:cNvPr>
            <p:cNvSpPr/>
            <p:nvPr/>
          </p:nvSpPr>
          <p:spPr>
            <a:xfrm>
              <a:off x="6398965" y="1324161"/>
              <a:ext cx="622496" cy="3665050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7" name="Title 3">
              <a:extLst>
                <a:ext uri="{FF2B5EF4-FFF2-40B4-BE49-F238E27FC236}">
                  <a16:creationId xmlns:a16="http://schemas.microsoft.com/office/drawing/2014/main" id="{7314B9C8-F637-4A32-8673-130941B6E59D}"/>
                </a:ext>
              </a:extLst>
            </p:cNvPr>
            <p:cNvSpPr txBox="1">
              <a:spLocks/>
            </p:cNvSpPr>
            <p:nvPr/>
          </p:nvSpPr>
          <p:spPr>
            <a:xfrm>
              <a:off x="4902591" y="1047163"/>
              <a:ext cx="3615244" cy="276999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68580" tIns="34290" rIns="68580" bIns="3429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35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Destinations</a:t>
              </a:r>
              <a:endParaRPr lang="en-GB" sz="1350" dirty="0">
                <a:solidFill>
                  <a:srgbClr val="DAF2F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D54262-1806-4664-9545-34EE3FB0EE01}"/>
                </a:ext>
              </a:extLst>
            </p:cNvPr>
            <p:cNvSpPr txBox="1"/>
            <p:nvPr/>
          </p:nvSpPr>
          <p:spPr>
            <a:xfrm>
              <a:off x="4902591" y="1499540"/>
              <a:ext cx="3615244" cy="71558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>
                  <a:latin typeface="Arial Narrow" panose="020B0606020202030204" pitchFamily="34" charset="0"/>
                </a:rPr>
                <a:t>Arts/Fashion/Graphics/Illustration/Photography/ Marine Photography </a:t>
              </a:r>
              <a:r>
                <a:rPr lang="en-GB" sz="1350" b="1" dirty="0">
                  <a:latin typeface="Arial Narrow" panose="020B0606020202030204" pitchFamily="34" charset="0"/>
                </a:rPr>
                <a:t>Degrees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Practical and theoretical higher study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244F4D-5E6E-418B-9E66-44C1521AF10F}"/>
                </a:ext>
              </a:extLst>
            </p:cNvPr>
            <p:cNvSpPr txBox="1"/>
            <p:nvPr/>
          </p:nvSpPr>
          <p:spPr>
            <a:xfrm>
              <a:off x="4902591" y="2292526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Journalism and Advertising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Magazine, newspaper, e-media, photographer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549926-CB19-45DD-A542-82C8167BAE73}"/>
                </a:ext>
              </a:extLst>
            </p:cNvPr>
            <p:cNvSpPr txBox="1"/>
            <p:nvPr/>
          </p:nvSpPr>
          <p:spPr>
            <a:xfrm>
              <a:off x="4902593" y="2895408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Foundation Course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Explore a range of Art/Design options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A2465F-4F08-489A-8599-6277372535D6}"/>
                </a:ext>
              </a:extLst>
            </p:cNvPr>
            <p:cNvSpPr txBox="1"/>
            <p:nvPr/>
          </p:nvSpPr>
          <p:spPr>
            <a:xfrm>
              <a:off x="4889713" y="3538354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College Course in Photography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To prepare for working as a photographer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15DF66-5F52-4EA4-89CC-559F8A5FE30A}"/>
                </a:ext>
              </a:extLst>
            </p:cNvPr>
            <p:cNvSpPr txBox="1"/>
            <p:nvPr/>
          </p:nvSpPr>
          <p:spPr>
            <a:xfrm>
              <a:off x="4889713" y="4227465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350" b="1" dirty="0">
                  <a:latin typeface="Arial Narrow" panose="020B0606020202030204" pitchFamily="34" charset="0"/>
                </a:rPr>
                <a:t>Film maker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Working with film, documentary, travel, arts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FD703E3-8475-4F44-8C16-81EE129A8DE6}"/>
                </a:ext>
              </a:extLst>
            </p:cNvPr>
            <p:cNvSpPr txBox="1"/>
            <p:nvPr/>
          </p:nvSpPr>
          <p:spPr>
            <a:xfrm>
              <a:off x="4902591" y="4989212"/>
              <a:ext cx="3615244" cy="507831"/>
            </a:xfrm>
            <a:prstGeom prst="rect">
              <a:avLst/>
            </a:prstGeom>
            <a:solidFill>
              <a:srgbClr val="99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b="1" dirty="0">
                  <a:latin typeface="Arial Narrow" panose="020B0606020202030204" pitchFamily="34" charset="0"/>
                </a:rPr>
                <a:t>Museums, Education</a:t>
              </a:r>
            </a:p>
            <a:p>
              <a:pPr algn="ctr">
                <a:lnSpc>
                  <a:spcPct val="100000"/>
                </a:lnSpc>
              </a:pPr>
              <a:r>
                <a:rPr lang="en-GB" sz="1350" i="1" dirty="0">
                  <a:latin typeface="Arial Narrow" panose="020B0606020202030204" pitchFamily="34" charset="0"/>
                </a:rPr>
                <a:t>Becoming a lecturer or teacher, working with museums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2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90614">
        <p:cut/>
      </p:transition>
    </mc:Choice>
    <mc:Fallback xmlns="">
      <p:transition advTm="90614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218165-9363-4833-AB70-834631CED3F6}"/>
              </a:ext>
            </a:extLst>
          </p:cNvPr>
          <p:cNvGrpSpPr/>
          <p:nvPr/>
        </p:nvGrpSpPr>
        <p:grpSpPr>
          <a:xfrm>
            <a:off x="561669" y="443143"/>
            <a:ext cx="3264627" cy="5835104"/>
            <a:chOff x="2518219" y="326782"/>
            <a:chExt cx="3264627" cy="5835104"/>
          </a:xfrm>
        </p:grpSpPr>
        <p:sp>
          <p:nvSpPr>
            <p:cNvPr id="5" name="Down Arrow 4"/>
            <p:cNvSpPr/>
            <p:nvPr/>
          </p:nvSpPr>
          <p:spPr>
            <a:xfrm>
              <a:off x="3732627" y="622552"/>
              <a:ext cx="829994" cy="4893003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2524036" y="326782"/>
              <a:ext cx="3258810" cy="369332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Fine Art Coursework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8219" y="767636"/>
              <a:ext cx="3258810" cy="369332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60% </a:t>
              </a:r>
              <a:r>
                <a:rPr lang="en-GB" b="1" dirty="0">
                  <a:latin typeface="Arial Narrow" panose="020B0606020202030204" pitchFamily="34" charset="0"/>
                </a:rPr>
                <a:t>of A-Level</a:t>
              </a:r>
              <a:endParaRPr lang="en-GB" i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8219" y="1246635"/>
              <a:ext cx="3258810" cy="3816429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Skill building projects, Individual project, Personal Study</a:t>
              </a:r>
            </a:p>
            <a:p>
              <a:pPr algn="ctr">
                <a:lnSpc>
                  <a:spcPct val="100000"/>
                </a:lnSpc>
              </a:pPr>
              <a:endParaRPr lang="en-GB" sz="800" i="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Includes:</a:t>
              </a:r>
              <a:endParaRPr lang="en-GB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Composition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Location and gallery visits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Painting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Printmaking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Drawing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Three dimensions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Digital manipulation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Developing an idea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Analysing the work of other artists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Presentation techniques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8219" y="5515555"/>
              <a:ext cx="3258810" cy="646331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Requires regular practice and development of practical skills.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13304" y="445896"/>
            <a:ext cx="3292896" cy="5966208"/>
            <a:chOff x="7938970" y="253217"/>
            <a:chExt cx="3292896" cy="6330641"/>
          </a:xfrm>
        </p:grpSpPr>
        <p:sp>
          <p:nvSpPr>
            <p:cNvPr id="6" name="Down Arrow 5"/>
            <p:cNvSpPr/>
            <p:nvPr/>
          </p:nvSpPr>
          <p:spPr>
            <a:xfrm>
              <a:off x="9153379" y="622550"/>
              <a:ext cx="864078" cy="4981578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7938971" y="253217"/>
              <a:ext cx="3258810" cy="369332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Practical Exam</a:t>
              </a:r>
              <a:endParaRPr lang="en-GB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38970" y="778052"/>
              <a:ext cx="3258810" cy="3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40% </a:t>
              </a:r>
              <a:r>
                <a:rPr lang="en-GB" b="1" dirty="0">
                  <a:latin typeface="Arial Narrow" panose="020B0606020202030204" pitchFamily="34" charset="0"/>
                </a:rPr>
                <a:t>of A-Level</a:t>
              </a:r>
              <a:endParaRPr lang="en-GB" i="1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73056" y="1243896"/>
              <a:ext cx="3241767" cy="39189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Starting Point set by Edexcel</a:t>
              </a:r>
            </a:p>
            <a:p>
              <a:pPr algn="ctr">
                <a:lnSpc>
                  <a:spcPct val="100000"/>
                </a:lnSpc>
              </a:pPr>
              <a:endParaRPr lang="en-GB" b="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Students develop their own projects with staff support from the exam starting point across a 10 week period.</a:t>
              </a:r>
            </a:p>
            <a:p>
              <a:pPr algn="ctr">
                <a:lnSpc>
                  <a:spcPct val="100000"/>
                </a:lnSpc>
              </a:pPr>
              <a:endParaRPr lang="en-GB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The final 15 hour practical exam gives students a sustained period of time to complete their outcomes based on the development they have made from the exam board’s starting point.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3056" y="5604128"/>
              <a:ext cx="3258810" cy="9797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Requires independence, creativity, applying skills, planning and refining ideas.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00058-0049-4DB4-9AF7-327BC4F196A2}"/>
              </a:ext>
            </a:extLst>
          </p:cNvPr>
          <p:cNvGrpSpPr/>
          <p:nvPr/>
        </p:nvGrpSpPr>
        <p:grpSpPr>
          <a:xfrm>
            <a:off x="4407438" y="443143"/>
            <a:ext cx="3258810" cy="6111806"/>
            <a:chOff x="2518219" y="327078"/>
            <a:chExt cx="3258810" cy="6111806"/>
          </a:xfrm>
        </p:grpSpPr>
        <p:sp>
          <p:nvSpPr>
            <p:cNvPr id="17" name="Down Arrow 4">
              <a:extLst>
                <a:ext uri="{FF2B5EF4-FFF2-40B4-BE49-F238E27FC236}">
                  <a16:creationId xmlns:a16="http://schemas.microsoft.com/office/drawing/2014/main" id="{C50F60A6-A791-4CD5-A4C9-DEA0CA3A4E97}"/>
                </a:ext>
              </a:extLst>
            </p:cNvPr>
            <p:cNvSpPr/>
            <p:nvPr/>
          </p:nvSpPr>
          <p:spPr>
            <a:xfrm>
              <a:off x="3732627" y="622552"/>
              <a:ext cx="829994" cy="4893003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itle 3">
              <a:extLst>
                <a:ext uri="{FF2B5EF4-FFF2-40B4-BE49-F238E27FC236}">
                  <a16:creationId xmlns:a16="http://schemas.microsoft.com/office/drawing/2014/main" id="{45ADAE12-4A07-43A0-9740-7733E1B1B557}"/>
                </a:ext>
              </a:extLst>
            </p:cNvPr>
            <p:cNvSpPr txBox="1">
              <a:spLocks/>
            </p:cNvSpPr>
            <p:nvPr/>
          </p:nvSpPr>
          <p:spPr>
            <a:xfrm>
              <a:off x="2518219" y="327078"/>
              <a:ext cx="3258810" cy="369332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Photography Coursework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83C01-3AEE-4FB8-9C46-04BC188CC122}"/>
                </a:ext>
              </a:extLst>
            </p:cNvPr>
            <p:cNvSpPr txBox="1"/>
            <p:nvPr/>
          </p:nvSpPr>
          <p:spPr>
            <a:xfrm>
              <a:off x="2518219" y="767636"/>
              <a:ext cx="3258810" cy="369332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60% </a:t>
              </a:r>
              <a:r>
                <a:rPr lang="en-GB" b="1" dirty="0">
                  <a:latin typeface="Arial Narrow" panose="020B0606020202030204" pitchFamily="34" charset="0"/>
                </a:rPr>
                <a:t>of A-Level</a:t>
              </a:r>
              <a:endParaRPr lang="en-GB" i="1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885625-5D51-4FE9-8FD4-877863EF496C}"/>
                </a:ext>
              </a:extLst>
            </p:cNvPr>
            <p:cNvSpPr txBox="1"/>
            <p:nvPr/>
          </p:nvSpPr>
          <p:spPr>
            <a:xfrm>
              <a:off x="2518219" y="1246635"/>
              <a:ext cx="3258810" cy="3816429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Skill building projects, Individual project, Personal Study</a:t>
              </a:r>
            </a:p>
            <a:p>
              <a:pPr algn="ctr">
                <a:lnSpc>
                  <a:spcPct val="100000"/>
                </a:lnSpc>
              </a:pPr>
              <a:endParaRPr lang="en-GB" sz="800" i="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Includes: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Camera controls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Composition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Location and gallery visits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Studio lighting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Digital imaging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Manual film photography and darkroom printing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Developing an idea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Analysing the work of other artists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Presentation techniques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BB6A-125E-4AFE-827B-23EC157DA8CD}"/>
                </a:ext>
              </a:extLst>
            </p:cNvPr>
            <p:cNvSpPr txBox="1"/>
            <p:nvPr/>
          </p:nvSpPr>
          <p:spPr>
            <a:xfrm>
              <a:off x="2518219" y="5515554"/>
              <a:ext cx="3258810" cy="923330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Requires regular practice and development of practical skills and regular access to a camera.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CDD7FD6-EAF5-4236-8C06-D31D66FB8AD8}"/>
              </a:ext>
            </a:extLst>
          </p:cNvPr>
          <p:cNvSpPr/>
          <p:nvPr/>
        </p:nvSpPr>
        <p:spPr>
          <a:xfrm>
            <a:off x="379828" y="303051"/>
            <a:ext cx="7496264" cy="6406305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5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2959">
        <p:cut/>
      </p:transition>
    </mc:Choice>
    <mc:Fallback xmlns="">
      <p:transition advTm="12295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 Details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462" y="365125"/>
            <a:ext cx="3445650" cy="258423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962" y="1223757"/>
            <a:ext cx="5074276" cy="38057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676" y="2892078"/>
            <a:ext cx="5138672" cy="3854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48BAB-7752-44A2-99B6-96902C388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31" y="4562532"/>
            <a:ext cx="5210902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6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39274">
        <p:cut/>
      </p:transition>
    </mc:Choice>
    <mc:Fallback xmlns="">
      <p:transition advTm="39274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 Details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287" y="1735928"/>
            <a:ext cx="5281369" cy="441644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049" y="3635061"/>
            <a:ext cx="4142705" cy="3107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59277" y="837652"/>
            <a:ext cx="4485067" cy="314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2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9367">
        <p:cut/>
      </p:transition>
    </mc:Choice>
    <mc:Fallback xmlns="">
      <p:transition advTm="9367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Coursework Details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4643" y="193183"/>
            <a:ext cx="3515933" cy="3503054"/>
          </a:xfrm>
          <a:prstGeom prst="rect">
            <a:avLst/>
          </a:prstGeom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123226"/>
            <a:ext cx="4372142" cy="260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132" y="2446986"/>
            <a:ext cx="3690353" cy="4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9212">
        <p:cut/>
      </p:transition>
    </mc:Choice>
    <mc:Fallback xmlns="">
      <p:transition advTm="19212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218165-9363-4833-AB70-834631CED3F6}"/>
              </a:ext>
            </a:extLst>
          </p:cNvPr>
          <p:cNvGrpSpPr/>
          <p:nvPr/>
        </p:nvGrpSpPr>
        <p:grpSpPr>
          <a:xfrm>
            <a:off x="561669" y="443143"/>
            <a:ext cx="3264627" cy="5835104"/>
            <a:chOff x="2518219" y="326782"/>
            <a:chExt cx="3264627" cy="5835104"/>
          </a:xfrm>
        </p:grpSpPr>
        <p:sp>
          <p:nvSpPr>
            <p:cNvPr id="5" name="Down Arrow 4"/>
            <p:cNvSpPr/>
            <p:nvPr/>
          </p:nvSpPr>
          <p:spPr>
            <a:xfrm>
              <a:off x="3732627" y="622552"/>
              <a:ext cx="829994" cy="4893003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2524036" y="326782"/>
              <a:ext cx="3258810" cy="369332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Fine Art Coursework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8219" y="767636"/>
              <a:ext cx="3258810" cy="369332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60% </a:t>
              </a:r>
              <a:r>
                <a:rPr lang="en-GB" b="1" dirty="0">
                  <a:latin typeface="Arial Narrow" panose="020B0606020202030204" pitchFamily="34" charset="0"/>
                </a:rPr>
                <a:t>of A-Level</a:t>
              </a:r>
              <a:endParaRPr lang="en-GB" i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18219" y="1246635"/>
              <a:ext cx="3258810" cy="3816429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Skill building projects, Individual project, Personal Study</a:t>
              </a:r>
            </a:p>
            <a:p>
              <a:pPr algn="ctr">
                <a:lnSpc>
                  <a:spcPct val="100000"/>
                </a:lnSpc>
              </a:pPr>
              <a:endParaRPr lang="en-GB" sz="800" i="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Includes:</a:t>
              </a:r>
              <a:endParaRPr lang="en-GB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Composition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Location and gallery visits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Painting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Printmaking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Drawing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Three dimensions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Digital manipulation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Developing an idea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Analysing the work of other artists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Presentation techniques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8219" y="5515555"/>
              <a:ext cx="3258810" cy="646331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Requires regular practice and development of practical skills.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13304" y="445896"/>
            <a:ext cx="3292896" cy="5966208"/>
            <a:chOff x="7938970" y="253217"/>
            <a:chExt cx="3292896" cy="6330641"/>
          </a:xfrm>
        </p:grpSpPr>
        <p:sp>
          <p:nvSpPr>
            <p:cNvPr id="6" name="Down Arrow 5"/>
            <p:cNvSpPr/>
            <p:nvPr/>
          </p:nvSpPr>
          <p:spPr>
            <a:xfrm>
              <a:off x="9153379" y="622550"/>
              <a:ext cx="864078" cy="4981578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7938971" y="253217"/>
              <a:ext cx="3258810" cy="369332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Practical Exam</a:t>
              </a:r>
              <a:endParaRPr lang="en-GB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38970" y="778052"/>
              <a:ext cx="3258810" cy="3918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40% </a:t>
              </a:r>
              <a:r>
                <a:rPr lang="en-GB" b="1" dirty="0">
                  <a:latin typeface="Arial Narrow" panose="020B0606020202030204" pitchFamily="34" charset="0"/>
                </a:rPr>
                <a:t>of A-Level</a:t>
              </a:r>
              <a:endParaRPr lang="en-GB" i="1" dirty="0">
                <a:latin typeface="Arial Narrow" panose="020B0606020202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73056" y="1243896"/>
              <a:ext cx="3241767" cy="39189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Starting Point set by Edexcel</a:t>
              </a:r>
            </a:p>
            <a:p>
              <a:pPr algn="ctr">
                <a:lnSpc>
                  <a:spcPct val="100000"/>
                </a:lnSpc>
              </a:pPr>
              <a:endParaRPr lang="en-GB" b="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Students develop their own projects with staff support from the exam starting point across a 10 week period.</a:t>
              </a:r>
            </a:p>
            <a:p>
              <a:pPr algn="ctr">
                <a:lnSpc>
                  <a:spcPct val="100000"/>
                </a:lnSpc>
              </a:pPr>
              <a:endParaRPr lang="en-GB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The final 15 hour practical exam gives students a sustained period of time to complete their outcomes based on the development they have made from the exam board’s starting point.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73056" y="5604128"/>
              <a:ext cx="3258810" cy="9797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Requires independence, creativity, applying skills, planning and refining ideas.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100058-0049-4DB4-9AF7-327BC4F196A2}"/>
              </a:ext>
            </a:extLst>
          </p:cNvPr>
          <p:cNvGrpSpPr/>
          <p:nvPr/>
        </p:nvGrpSpPr>
        <p:grpSpPr>
          <a:xfrm>
            <a:off x="4407438" y="443143"/>
            <a:ext cx="3258810" cy="6111806"/>
            <a:chOff x="2518219" y="327078"/>
            <a:chExt cx="3258810" cy="6111806"/>
          </a:xfrm>
        </p:grpSpPr>
        <p:sp>
          <p:nvSpPr>
            <p:cNvPr id="17" name="Down Arrow 4">
              <a:extLst>
                <a:ext uri="{FF2B5EF4-FFF2-40B4-BE49-F238E27FC236}">
                  <a16:creationId xmlns:a16="http://schemas.microsoft.com/office/drawing/2014/main" id="{C50F60A6-A791-4CD5-A4C9-DEA0CA3A4E97}"/>
                </a:ext>
              </a:extLst>
            </p:cNvPr>
            <p:cNvSpPr/>
            <p:nvPr/>
          </p:nvSpPr>
          <p:spPr>
            <a:xfrm>
              <a:off x="3732627" y="622552"/>
              <a:ext cx="829994" cy="4893003"/>
            </a:xfrm>
            <a:prstGeom prst="downArrow">
              <a:avLst>
                <a:gd name="adj1" fmla="val 50000"/>
                <a:gd name="adj2" fmla="val 24576"/>
              </a:avLst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itle 3">
              <a:extLst>
                <a:ext uri="{FF2B5EF4-FFF2-40B4-BE49-F238E27FC236}">
                  <a16:creationId xmlns:a16="http://schemas.microsoft.com/office/drawing/2014/main" id="{45ADAE12-4A07-43A0-9740-7733E1B1B557}"/>
                </a:ext>
              </a:extLst>
            </p:cNvPr>
            <p:cNvSpPr txBox="1">
              <a:spLocks/>
            </p:cNvSpPr>
            <p:nvPr/>
          </p:nvSpPr>
          <p:spPr>
            <a:xfrm>
              <a:off x="2518219" y="327078"/>
              <a:ext cx="3258810" cy="369332"/>
            </a:xfrm>
            <a:prstGeom prst="rect">
              <a:avLst/>
            </a:prstGeom>
            <a:solidFill>
              <a:srgbClr val="0D0D0D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1800" b="1" dirty="0">
                  <a:solidFill>
                    <a:srgbClr val="DAF2FE"/>
                  </a:solidFill>
                  <a:latin typeface="Arial Narrow" panose="020B0606020202030204" pitchFamily="34" charset="0"/>
                </a:rPr>
                <a:t>Photography Coursework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D83C01-3AEE-4FB8-9C46-04BC188CC122}"/>
                </a:ext>
              </a:extLst>
            </p:cNvPr>
            <p:cNvSpPr txBox="1"/>
            <p:nvPr/>
          </p:nvSpPr>
          <p:spPr>
            <a:xfrm>
              <a:off x="2518219" y="767636"/>
              <a:ext cx="3258810" cy="369332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60% </a:t>
              </a:r>
              <a:r>
                <a:rPr lang="en-GB" b="1" dirty="0">
                  <a:latin typeface="Arial Narrow" panose="020B0606020202030204" pitchFamily="34" charset="0"/>
                </a:rPr>
                <a:t>of A-Level</a:t>
              </a:r>
              <a:endParaRPr lang="en-GB" i="1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885625-5D51-4FE9-8FD4-877863EF496C}"/>
                </a:ext>
              </a:extLst>
            </p:cNvPr>
            <p:cNvSpPr txBox="1"/>
            <p:nvPr/>
          </p:nvSpPr>
          <p:spPr>
            <a:xfrm>
              <a:off x="2518219" y="1246635"/>
              <a:ext cx="3258810" cy="3816429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Skill building projects, Individual project, Personal Study</a:t>
              </a:r>
            </a:p>
            <a:p>
              <a:pPr algn="ctr">
                <a:lnSpc>
                  <a:spcPct val="100000"/>
                </a:lnSpc>
              </a:pPr>
              <a:endParaRPr lang="en-GB" sz="800" i="1" dirty="0">
                <a:latin typeface="Arial Narrow" panose="020B0606020202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Includes: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Camera controls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Composition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Location and gallery visits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Studio lighting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Digital imaging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Manual film photography and darkroom printing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Developing an idea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Analysing the work of other artists</a:t>
              </a:r>
            </a:p>
            <a:p>
              <a:pPr algn="ctr">
                <a:lnSpc>
                  <a:spcPct val="100000"/>
                </a:lnSpc>
              </a:pPr>
              <a:r>
                <a:rPr lang="en-GB" dirty="0">
                  <a:latin typeface="Arial Narrow" panose="020B0606020202030204" pitchFamily="34" charset="0"/>
                </a:rPr>
                <a:t>Presentation techniques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BB6A-125E-4AFE-827B-23EC157DA8CD}"/>
                </a:ext>
              </a:extLst>
            </p:cNvPr>
            <p:cNvSpPr txBox="1"/>
            <p:nvPr/>
          </p:nvSpPr>
          <p:spPr>
            <a:xfrm>
              <a:off x="2518219" y="5515554"/>
              <a:ext cx="3258810" cy="923330"/>
            </a:xfrm>
            <a:prstGeom prst="rect">
              <a:avLst/>
            </a:prstGeom>
            <a:solidFill>
              <a:srgbClr val="DAF2F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b="1" dirty="0">
                  <a:latin typeface="Arial Narrow" panose="020B0606020202030204" pitchFamily="34" charset="0"/>
                </a:rPr>
                <a:t>Requires regular practice and development of practical skills and regular access to a camera.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81E1A94-E9FD-4F3B-8090-A28F0F448C6A}"/>
              </a:ext>
            </a:extLst>
          </p:cNvPr>
          <p:cNvSpPr/>
          <p:nvPr/>
        </p:nvSpPr>
        <p:spPr>
          <a:xfrm>
            <a:off x="8047153" y="204279"/>
            <a:ext cx="3659283" cy="6449441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1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22959">
        <p:cut/>
      </p:transition>
    </mc:Choice>
    <mc:Fallback xmlns="">
      <p:transition advTm="12295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 from A level Exam piece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056" y="1286590"/>
            <a:ext cx="6941713" cy="5206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A4A141-044E-4C39-B391-452F8CB6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31" y="4480645"/>
            <a:ext cx="5210902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9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44">
        <p:cut/>
      </p:transition>
    </mc:Choice>
    <mc:Fallback xmlns="">
      <p:transition advTm="1844"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1.4|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D24C1-E957-4A2C-A769-5E40786FAEEC}"/>
</file>

<file path=customXml/itemProps2.xml><?xml version="1.0" encoding="utf-8"?>
<ds:datastoreItem xmlns:ds="http://schemas.openxmlformats.org/officeDocument/2006/customXml" ds:itemID="{E8CB3D04-D6C4-407A-AFC8-553ED45B1C1C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979</Words>
  <Application>Microsoft Office PowerPoint</Application>
  <PresentationFormat>Widescreen</PresentationFormat>
  <Paragraphs>158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Actor</vt:lpstr>
      <vt:lpstr>Arial</vt:lpstr>
      <vt:lpstr>Arial Narrow</vt:lpstr>
      <vt:lpstr>Calibri</vt:lpstr>
      <vt:lpstr>Calibri Light</vt:lpstr>
      <vt:lpstr>Office Theme</vt:lpstr>
      <vt:lpstr> </vt:lpstr>
      <vt:lpstr>PowerPoint Presentation</vt:lpstr>
      <vt:lpstr>Where can Fine Art and Photography lead?</vt:lpstr>
      <vt:lpstr>PowerPoint Presentation</vt:lpstr>
      <vt:lpstr>Coursework Details</vt:lpstr>
      <vt:lpstr>Coursework Details</vt:lpstr>
      <vt:lpstr>Coursework Details</vt:lpstr>
      <vt:lpstr>PowerPoint Presentation</vt:lpstr>
      <vt:lpstr>Detail from A level Exam piece</vt:lpstr>
      <vt:lpstr>Detail from A level Exam piece</vt:lpstr>
      <vt:lpstr>Personal Study</vt:lpstr>
      <vt:lpstr>Personal Study</vt:lpstr>
      <vt:lpstr>Key Summary</vt:lpstr>
      <vt:lpstr>Course Requirements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Marie-Claire Jefferies</dc:creator>
  <cp:lastModifiedBy>Marie-Claire Jefferies</cp:lastModifiedBy>
  <cp:revision>4</cp:revision>
  <dcterms:created xsi:type="dcterms:W3CDTF">2023-10-16T11:59:09Z</dcterms:created>
  <dcterms:modified xsi:type="dcterms:W3CDTF">2023-10-16T12:27:50Z</dcterms:modified>
</cp:coreProperties>
</file>