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77" r:id="rId4"/>
    <p:sldId id="273" r:id="rId5"/>
    <p:sldId id="274" r:id="rId6"/>
    <p:sldId id="279" r:id="rId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DAF2FE"/>
    <a:srgbClr val="BCE292"/>
    <a:srgbClr val="ADDB7B"/>
    <a:srgbClr val="0D0D0D"/>
    <a:srgbClr val="ABFFD5"/>
    <a:srgbClr val="FF99FF"/>
    <a:srgbClr val="FFE699"/>
    <a:srgbClr val="A9D18E"/>
    <a:srgbClr val="97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4C2A9F45-F871-4FF4-B3B1-B86F50ADA2A3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2F676B78-839F-4DB1-B3F4-52B88D4B0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9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1CD40844-64ED-4B18-A720-6725855D5295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8387DB19-529A-44F4-8AE5-517099811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1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1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2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0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68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2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2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0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3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4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B45A-B5DF-4A75-A60C-F85B3EF8B769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C5874C-C4A8-45BE-9FCF-67FC86496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7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hyperlink" Target="mailto:Julie.Money@honiton.coll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1950196"/>
            <a:ext cx="10522226" cy="1220847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GB" sz="2400" b="1" dirty="0">
                <a:latin typeface="Arial Narrow" panose="020B0606020202030204" pitchFamily="34" charset="0"/>
              </a:rPr>
              <a:t>BTEC Level 3 National Extended Certificate in Business </a:t>
            </a:r>
            <a:r>
              <a:rPr lang="en-GB" sz="2400" b="1">
                <a:latin typeface="Arial Narrow" panose="020B0606020202030204" pitchFamily="34" charset="0"/>
              </a:rPr>
              <a:t>and Enterprise</a:t>
            </a:r>
            <a:endParaRPr lang="en-GB" sz="2400" b="1" dirty="0">
              <a:latin typeface="Arial Narrow" panose="020B0606020202030204" pitchFamily="34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GB" sz="3600" b="1" dirty="0">
                <a:latin typeface="Arial Narrow" panose="020B0606020202030204" pitchFamily="34" charset="0"/>
              </a:rPr>
              <a:t>Overview</a:t>
            </a:r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s://pbs.twimg.com/profile_images/1357483736/HHC_Logo_Trans_400x4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142" y="583546"/>
            <a:ext cx="732971" cy="732971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3402897"/>
            <a:ext cx="2583562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9" y="3402897"/>
            <a:ext cx="2799471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92" y="3398816"/>
            <a:ext cx="2582190" cy="1718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82" y="3398815"/>
            <a:ext cx="2555632" cy="1718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583546"/>
            <a:ext cx="1895475" cy="104775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B864EDD-D981-4560-9F49-FA9105D4A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3"/>
    </mc:Choice>
    <mc:Fallback xmlns="">
      <p:transition spd="slow" advTm="6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/>
          <p:cNvSpPr txBox="1">
            <a:spLocks/>
          </p:cNvSpPr>
          <p:nvPr/>
        </p:nvSpPr>
        <p:spPr>
          <a:xfrm>
            <a:off x="837231" y="403342"/>
            <a:ext cx="10522226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Why study BTEC National Business at HCC?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009" y="1223889"/>
            <a:ext cx="101146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L3 BTEC National Extended Certificate in Business</a:t>
            </a:r>
          </a:p>
          <a:p>
            <a:endParaRPr lang="en-GB" sz="2400" b="1" dirty="0"/>
          </a:p>
          <a:p>
            <a:r>
              <a:rPr lang="en-GB" sz="2400" b="1" dirty="0"/>
              <a:t>Equivalent to 1 A Level</a:t>
            </a:r>
          </a:p>
          <a:p>
            <a:endParaRPr lang="en-GB" sz="2400" b="1" dirty="0"/>
          </a:p>
          <a:p>
            <a:r>
              <a:rPr lang="en-GB" sz="2400" b="1" dirty="0"/>
              <a:t>Assessed  through a combination of course work, controlled assessment and traditional examinations. Coursework will be assessed through a wide variety of methods - written reports, case studies, role plays, practical tasks and presentations.</a:t>
            </a:r>
          </a:p>
          <a:p>
            <a:endParaRPr lang="en-GB" sz="2400" b="1" dirty="0"/>
          </a:p>
          <a:p>
            <a:r>
              <a:rPr lang="en-GB" sz="2400" b="1" dirty="0"/>
              <a:t>Excellent results – 2023 - 3 Distinction Star, 4 Distinctions, 2 Merits</a:t>
            </a:r>
          </a:p>
          <a:p>
            <a:endParaRPr lang="en-GB" sz="2400" b="1" dirty="0"/>
          </a:p>
          <a:p>
            <a:r>
              <a:rPr lang="en-GB" sz="2400" b="1" dirty="0"/>
              <a:t>Students will have the opportunity to take part in the </a:t>
            </a:r>
          </a:p>
          <a:p>
            <a:r>
              <a:rPr lang="en-GB" sz="2400" b="1" dirty="0"/>
              <a:t>Young Enterprise Tenner Challenge and set up and run</a:t>
            </a:r>
          </a:p>
          <a:p>
            <a:r>
              <a:rPr lang="en-GB" sz="2400" b="1" dirty="0"/>
              <a:t>their own business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55" y="5069786"/>
            <a:ext cx="1800225" cy="104775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4CE4240A-E00E-4E6F-B43A-F08DF08E0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00"/>
    </mc:Choice>
    <mc:Fallback xmlns="">
      <p:transition spd="slow" advTm="9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980150" y="1164159"/>
            <a:ext cx="4604722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Unit 1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358595" y="1142917"/>
            <a:ext cx="4600135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Unit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50" y="1852093"/>
            <a:ext cx="4604722" cy="369332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Exploring Business – Sept 2023 – Jan 2024</a:t>
            </a:r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595" y="1835879"/>
            <a:ext cx="46001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Developing a Marketing Campaign </a:t>
            </a:r>
          </a:p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Jan 2024 – June 2024</a:t>
            </a:r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50" y="2544869"/>
            <a:ext cx="4590654" cy="400110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i="1" dirty="0">
                <a:latin typeface="Arial Narrow" panose="020B0606020202030204" pitchFamily="34" charset="0"/>
              </a:rPr>
              <a:t>Internal Assessment - Coursework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6081" y="3216589"/>
            <a:ext cx="4604723" cy="3477875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A</a:t>
            </a:r>
            <a:r>
              <a:rPr lang="en-GB" dirty="0"/>
              <a:t> </a:t>
            </a:r>
            <a:r>
              <a:rPr lang="en-GB" sz="2000" dirty="0"/>
              <a:t>Explore the features of different     businesses and analyse what makes them successful</a:t>
            </a:r>
          </a:p>
          <a:p>
            <a:r>
              <a:rPr lang="en-GB" sz="2000" b="1" dirty="0"/>
              <a:t>B </a:t>
            </a:r>
            <a:r>
              <a:rPr lang="en-GB" sz="2000" dirty="0"/>
              <a:t>Investigate how businesses are organised</a:t>
            </a:r>
          </a:p>
          <a:p>
            <a:r>
              <a:rPr lang="en-GB" sz="2000" b="1" dirty="0"/>
              <a:t>C </a:t>
            </a:r>
            <a:r>
              <a:rPr lang="en-GB" sz="2000" dirty="0"/>
              <a:t>Examine the environment in which businesses operate</a:t>
            </a:r>
          </a:p>
          <a:p>
            <a:r>
              <a:rPr lang="en-GB" sz="2000" b="1" dirty="0"/>
              <a:t>D </a:t>
            </a:r>
            <a:r>
              <a:rPr lang="en-GB" sz="2000" dirty="0"/>
              <a:t>Examine business markets</a:t>
            </a:r>
          </a:p>
          <a:p>
            <a:r>
              <a:rPr lang="en-GB" sz="2000" b="1" dirty="0"/>
              <a:t>E  </a:t>
            </a:r>
            <a:r>
              <a:rPr lang="en-GB" sz="2000" dirty="0"/>
              <a:t>Investigate the role and contribution of innovation and enterprise to business</a:t>
            </a:r>
          </a:p>
          <a:p>
            <a:r>
              <a:rPr lang="en-GB" sz="2000" dirty="0"/>
              <a:t>success.</a:t>
            </a:r>
            <a:endParaRPr lang="en-GB" sz="2000" i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8594" y="2525497"/>
            <a:ext cx="46001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i="1" dirty="0">
                <a:latin typeface="Arial Narrow" panose="020B0606020202030204" pitchFamily="34" charset="0"/>
              </a:rPr>
              <a:t>External Assessment – 3 hour typed exam based on pre-seen case marketing study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8594" y="3216589"/>
            <a:ext cx="4600135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/>
              <a:t>A</a:t>
            </a:r>
            <a:r>
              <a:rPr lang="en-GB" sz="2000" dirty="0"/>
              <a:t> Introduction to the principles and purposes of Marketing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B</a:t>
            </a:r>
            <a:r>
              <a:rPr lang="en-GB" sz="2000" dirty="0"/>
              <a:t> Using information the develop the rationale for a marketing campaign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C</a:t>
            </a:r>
            <a:r>
              <a:rPr lang="en-GB" sz="2000" dirty="0"/>
              <a:t> Planning and developing a marketing campaign</a:t>
            </a:r>
          </a:p>
          <a:p>
            <a:pPr>
              <a:lnSpc>
                <a:spcPct val="100000"/>
              </a:lnSpc>
            </a:pP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4887" y="253217"/>
            <a:ext cx="10522226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Units Taught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34FE9A21-F986-4E4E-A0D7-9277C77048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1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61"/>
    </mc:Choice>
    <mc:Fallback xmlns="">
      <p:transition spd="slow" advTm="88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994219" y="253217"/>
            <a:ext cx="4604722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Unit 3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358597" y="253217"/>
            <a:ext cx="4600135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Unit 4</a:t>
            </a:r>
            <a:endParaRPr lang="en-GB" sz="1800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287" y="789200"/>
            <a:ext cx="4604722" cy="646331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Personal and Business Finance</a:t>
            </a:r>
          </a:p>
          <a:p>
            <a:pPr algn="ctr">
              <a:lnSpc>
                <a:spcPct val="100000"/>
              </a:lnSpc>
            </a:pPr>
            <a:r>
              <a:rPr lang="en-GB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June 2024 – Jan 2025</a:t>
            </a:r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596" y="800521"/>
            <a:ext cx="46001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Your Choice!</a:t>
            </a:r>
          </a:p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C00000"/>
                </a:solidFill>
                <a:latin typeface="Arial Narrow" panose="020B0606020202030204" pitchFamily="34" charset="0"/>
              </a:rPr>
              <a:t>Jan 2025 – May 2025 </a:t>
            </a:r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355" y="2225071"/>
            <a:ext cx="4590654" cy="1938992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dirty="0"/>
              <a:t>2 Hour examination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One third of marks from questions on Personal Finance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Two thirds of marks from questions on Business Finance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1823" y="2225071"/>
            <a:ext cx="4600135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dirty="0"/>
              <a:t>Options include:-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Recruitment and Selection Process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Investigating Customer Service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Market Research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English Legal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8596" y="1493101"/>
            <a:ext cx="460013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i="1" dirty="0">
                <a:latin typeface="Arial Narrow" panose="020B0606020202030204" pitchFamily="34" charset="0"/>
              </a:rPr>
              <a:t>Internal Assessment - coursework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287" y="1502067"/>
            <a:ext cx="4590654" cy="400110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i="1" dirty="0">
                <a:latin typeface="Arial Narrow" panose="020B0606020202030204" pitchFamily="34" charset="0"/>
              </a:rPr>
              <a:t>Examination 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4B97BC2E-E8A5-405D-A14D-8B4C24C1B7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7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3"/>
    </mc:Choice>
    <mc:Fallback xmlns="">
      <p:transition spd="slow" advTm="63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834887" y="527642"/>
            <a:ext cx="10522226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Entry Requirements 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887" y="1251816"/>
            <a:ext cx="10522226" cy="4524315"/>
          </a:xfrm>
          <a:prstGeom prst="rect">
            <a:avLst/>
          </a:prstGeom>
          <a:solidFill>
            <a:srgbClr val="DAF2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dirty="0"/>
              <a:t>Level 5 in English and Maths</a:t>
            </a:r>
          </a:p>
          <a:p>
            <a:pPr algn="ctr">
              <a:lnSpc>
                <a:spcPct val="100000"/>
              </a:lnSpc>
            </a:pPr>
            <a:endParaRPr lang="en-GB" sz="2400" b="1" i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Competency with figures and calculations </a:t>
            </a:r>
            <a:endParaRPr lang="en-GB" sz="2400" i="1" dirty="0"/>
          </a:p>
          <a:p>
            <a:pPr algn="ctr">
              <a:lnSpc>
                <a:spcPct val="100000"/>
              </a:lnSpc>
            </a:pPr>
            <a:endParaRPr lang="en-GB" sz="2400" i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Ability to meet deadlines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Problem solving skills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Practical Skills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An interest is business and current affairs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8637129-C393-41EA-9D62-D9E167B65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0"/>
    </mc:Choice>
    <mc:Fallback xmlns="">
      <p:transition spd="slow" advTm="1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speak to Ms Money in L2 (Tues or Wed) or Selena Burroughs in Post 16</a:t>
            </a:r>
          </a:p>
          <a:p>
            <a:endParaRPr lang="en-GB" dirty="0"/>
          </a:p>
          <a:p>
            <a:r>
              <a:rPr lang="en-GB" dirty="0"/>
              <a:t>Or email </a:t>
            </a:r>
            <a:r>
              <a:rPr lang="en-GB" dirty="0" err="1">
                <a:hlinkClick r:id="rId4"/>
              </a:rPr>
              <a:t>Julie.Money@honiton.college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Speak to our current Business students</a:t>
            </a:r>
          </a:p>
          <a:p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658574"/>
            <a:ext cx="10522226" cy="369332"/>
          </a:xfrm>
          <a:prstGeom prst="rect">
            <a:avLst/>
          </a:prstGeom>
          <a:solidFill>
            <a:srgbClr val="0D0D0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rgbClr val="DAF2FE"/>
                </a:solidFill>
                <a:latin typeface="Arial Narrow" panose="020B0606020202030204" pitchFamily="34" charset="0"/>
              </a:rPr>
              <a:t>For More Information</a:t>
            </a:r>
            <a:endParaRPr lang="en-GB" sz="1800" dirty="0">
              <a:solidFill>
                <a:srgbClr val="DAF2FE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8801336-BFFF-4D25-BC25-D2EC25BBF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99"/>
    </mc:Choice>
    <mc:Fallback xmlns="">
      <p:transition spd="slow" advTm="3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Props1.xml><?xml version="1.0" encoding="utf-8"?>
<ds:datastoreItem xmlns:ds="http://schemas.openxmlformats.org/officeDocument/2006/customXml" ds:itemID="{96CF00EF-CECC-4DD4-97BC-D8476FEB4F98}"/>
</file>

<file path=customXml/itemProps2.xml><?xml version="1.0" encoding="utf-8"?>
<ds:datastoreItem xmlns:ds="http://schemas.openxmlformats.org/officeDocument/2006/customXml" ds:itemID="{97510658-BD7D-4CC4-A264-5472F46138FF}"/>
</file>

<file path=customXml/itemProps3.xml><?xml version="1.0" encoding="utf-8"?>
<ds:datastoreItem xmlns:ds="http://schemas.openxmlformats.org/officeDocument/2006/customXml" ds:itemID="{B635FE56-FD59-4FE0-82C6-7EE5890B2DF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346</Words>
  <Application>Microsoft Office PowerPoint</Application>
  <PresentationFormat>Widescreen</PresentationFormat>
  <Paragraphs>67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GCSE English Language and Literature  Wednesday 2nd September 2015  LO: To understand the new GCSE English course</dc:title>
  <dc:creator>NFranklin</dc:creator>
  <cp:lastModifiedBy>Selena Burroughs</cp:lastModifiedBy>
  <cp:revision>630</cp:revision>
  <cp:lastPrinted>2022-11-16T14:10:48Z</cp:lastPrinted>
  <dcterms:created xsi:type="dcterms:W3CDTF">2015-09-01T19:28:49Z</dcterms:created>
  <dcterms:modified xsi:type="dcterms:W3CDTF">2023-10-15T20:07:08Z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