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tags/tag6.xml" ContentType="application/vnd.openxmlformats-officedocument.presentationml.tags+xml"/>
  <Override PartName="/ppt/tags/tag5.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6"/>
  </p:notesMasterIdLst>
  <p:sldIdLst>
    <p:sldId id="257" r:id="rId3"/>
    <p:sldId id="260" r:id="rId4"/>
    <p:sldId id="266" r:id="rId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B3ED6F-6E46-43D1-ABB3-7D35E013E271}" v="15" dt="2020-11-17T21:18:43.0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presProps" Target="presProps.xml"/><Relationship Id="rId12" Type="http://schemas.openxmlformats.org/officeDocument/2006/relationships/customXml" Target="../customXml/item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389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6144E8B-880D-4C0B-91FF-7D87AD1ED340}" type="slidenum">
              <a:rPr lang="en-GB" altLang="en-US"/>
              <a:pPr/>
              <a:t>‹#›</a:t>
            </a:fld>
            <a:endParaRPr lang="en-GB" altLang="en-US"/>
          </a:p>
        </p:txBody>
      </p:sp>
    </p:spTree>
    <p:extLst>
      <p:ext uri="{BB962C8B-B14F-4D97-AF65-F5344CB8AC3E}">
        <p14:creationId xmlns:p14="http://schemas.microsoft.com/office/powerpoint/2010/main" val="25310432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altLang="en-US" noProof="0"/>
              <a:t>Click to edit Master title style</a:t>
            </a:r>
            <a:endParaRPr lang="en-GB" altLang="en-US" noProof="0"/>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altLang="en-US" noProof="0"/>
              <a:t>Click to edit Master subtitle style</a:t>
            </a:r>
            <a:endParaRPr lang="en-GB" altLang="en-US" noProof="0"/>
          </a:p>
        </p:txBody>
      </p:sp>
      <p:sp>
        <p:nvSpPr>
          <p:cNvPr id="20484" name="Rectangle 4"/>
          <p:cNvSpPr>
            <a:spLocks noGrp="1" noChangeArrowheads="1"/>
          </p:cNvSpPr>
          <p:nvPr>
            <p:ph type="dt" sz="half" idx="2"/>
          </p:nvPr>
        </p:nvSpPr>
        <p:spPr/>
        <p:txBody>
          <a:bodyPr/>
          <a:lstStyle>
            <a:lvl1pPr>
              <a:defRPr/>
            </a:lvl1pPr>
          </a:lstStyle>
          <a:p>
            <a:endParaRPr lang="en-GB" altLang="en-US"/>
          </a:p>
        </p:txBody>
      </p:sp>
      <p:sp>
        <p:nvSpPr>
          <p:cNvPr id="20485" name="Rectangle 5"/>
          <p:cNvSpPr>
            <a:spLocks noGrp="1" noChangeArrowheads="1"/>
          </p:cNvSpPr>
          <p:nvPr>
            <p:ph type="ftr" sz="quarter" idx="3"/>
          </p:nvPr>
        </p:nvSpPr>
        <p:spPr/>
        <p:txBody>
          <a:bodyPr/>
          <a:lstStyle>
            <a:lvl1pPr>
              <a:defRPr/>
            </a:lvl1pPr>
          </a:lstStyle>
          <a:p>
            <a:endParaRPr lang="en-GB" altLang="en-US"/>
          </a:p>
        </p:txBody>
      </p:sp>
      <p:sp>
        <p:nvSpPr>
          <p:cNvPr id="20486" name="Rectangle 6"/>
          <p:cNvSpPr>
            <a:spLocks noGrp="1" noChangeArrowheads="1"/>
          </p:cNvSpPr>
          <p:nvPr>
            <p:ph type="sldNum" sz="quarter" idx="4"/>
          </p:nvPr>
        </p:nvSpPr>
        <p:spPr/>
        <p:txBody>
          <a:bodyPr/>
          <a:lstStyle>
            <a:lvl1pPr>
              <a:defRPr/>
            </a:lvl1pPr>
          </a:lstStyle>
          <a:p>
            <a:fld id="{925831CF-4E8A-46C6-A059-5694855B8B94}"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04F0117-B324-4351-90CD-997790E3DF71}" type="slidenum">
              <a:rPr lang="en-GB" altLang="en-US"/>
              <a:pPr/>
              <a:t>‹#›</a:t>
            </a:fld>
            <a:endParaRPr lang="en-GB" altLang="en-US"/>
          </a:p>
        </p:txBody>
      </p:sp>
    </p:spTree>
    <p:extLst>
      <p:ext uri="{BB962C8B-B14F-4D97-AF65-F5344CB8AC3E}">
        <p14:creationId xmlns:p14="http://schemas.microsoft.com/office/powerpoint/2010/main" val="1620206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A3206A2-C240-4D5D-893A-186877B624CF}" type="slidenum">
              <a:rPr lang="en-GB" altLang="en-US"/>
              <a:pPr/>
              <a:t>‹#›</a:t>
            </a:fld>
            <a:endParaRPr lang="en-GB" altLang="en-US"/>
          </a:p>
        </p:txBody>
      </p:sp>
    </p:spTree>
    <p:extLst>
      <p:ext uri="{BB962C8B-B14F-4D97-AF65-F5344CB8AC3E}">
        <p14:creationId xmlns:p14="http://schemas.microsoft.com/office/powerpoint/2010/main" val="4038038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GB" altLang="en-US" noProof="0"/>
              <a:t>Click to edit Master title style</a:t>
            </a:r>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GB" altLang="en-US" noProof="0"/>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GB" altLang="en-US"/>
          </a:p>
        </p:txBody>
      </p:sp>
      <p:sp>
        <p:nvSpPr>
          <p:cNvPr id="27654" name="Rectangle 6"/>
          <p:cNvSpPr>
            <a:spLocks noGrp="1" noChangeArrowheads="1"/>
          </p:cNvSpPr>
          <p:nvPr>
            <p:ph type="ftr" sz="quarter" idx="3"/>
          </p:nvPr>
        </p:nvSpPr>
        <p:spPr/>
        <p:txBody>
          <a:bodyPr/>
          <a:lstStyle>
            <a:lvl1pPr>
              <a:defRPr/>
            </a:lvl1pPr>
          </a:lstStyle>
          <a:p>
            <a:endParaRPr lang="en-GB" altLang="en-US"/>
          </a:p>
        </p:txBody>
      </p:sp>
      <p:sp>
        <p:nvSpPr>
          <p:cNvPr id="27655" name="Rectangle 7"/>
          <p:cNvSpPr>
            <a:spLocks noGrp="1" noChangeArrowheads="1"/>
          </p:cNvSpPr>
          <p:nvPr>
            <p:ph type="sldNum" sz="quarter" idx="4"/>
          </p:nvPr>
        </p:nvSpPr>
        <p:spPr/>
        <p:txBody>
          <a:bodyPr/>
          <a:lstStyle>
            <a:lvl1pPr>
              <a:defRPr/>
            </a:lvl1pPr>
          </a:lstStyle>
          <a:p>
            <a:fld id="{FEB6EA8F-DA4A-4950-8F8D-82015989FD86}" type="slidenum">
              <a:rPr lang="en-GB" altLang="en-US"/>
              <a:pPr/>
              <a:t>‹#›</a:t>
            </a:fld>
            <a:endParaRPr lang="en-GB"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23146E4-2C8C-41BD-9E74-C07149E16422}" type="slidenum">
              <a:rPr lang="en-GB" altLang="en-US"/>
              <a:pPr/>
              <a:t>‹#›</a:t>
            </a:fld>
            <a:endParaRPr lang="en-GB" altLang="en-US"/>
          </a:p>
        </p:txBody>
      </p:sp>
    </p:spTree>
    <p:extLst>
      <p:ext uri="{BB962C8B-B14F-4D97-AF65-F5344CB8AC3E}">
        <p14:creationId xmlns:p14="http://schemas.microsoft.com/office/powerpoint/2010/main" val="1847621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0EA4C469-8625-4C89-895A-4BBF02949C26}" type="slidenum">
              <a:rPr lang="en-GB" altLang="en-US"/>
              <a:pPr/>
              <a:t>‹#›</a:t>
            </a:fld>
            <a:endParaRPr lang="en-GB" altLang="en-US"/>
          </a:p>
        </p:txBody>
      </p:sp>
    </p:spTree>
    <p:extLst>
      <p:ext uri="{BB962C8B-B14F-4D97-AF65-F5344CB8AC3E}">
        <p14:creationId xmlns:p14="http://schemas.microsoft.com/office/powerpoint/2010/main" val="1615277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9BFDC5E7-5E56-4F45-8DD2-D655A522B0D3}" type="slidenum">
              <a:rPr lang="en-GB" altLang="en-US"/>
              <a:pPr/>
              <a:t>‹#›</a:t>
            </a:fld>
            <a:endParaRPr lang="en-GB" altLang="en-US"/>
          </a:p>
        </p:txBody>
      </p:sp>
    </p:spTree>
    <p:extLst>
      <p:ext uri="{BB962C8B-B14F-4D97-AF65-F5344CB8AC3E}">
        <p14:creationId xmlns:p14="http://schemas.microsoft.com/office/powerpoint/2010/main" val="2323659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F21B2248-895F-4F83-AEB6-35EA8F54B046}" type="slidenum">
              <a:rPr lang="en-GB" altLang="en-US"/>
              <a:pPr/>
              <a:t>‹#›</a:t>
            </a:fld>
            <a:endParaRPr lang="en-GB" altLang="en-US"/>
          </a:p>
        </p:txBody>
      </p:sp>
    </p:spTree>
    <p:extLst>
      <p:ext uri="{BB962C8B-B14F-4D97-AF65-F5344CB8AC3E}">
        <p14:creationId xmlns:p14="http://schemas.microsoft.com/office/powerpoint/2010/main" val="1997552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14D3B9B-B6BC-4D14-8B89-F16C2B2AF5F0}" type="slidenum">
              <a:rPr lang="en-GB" altLang="en-US"/>
              <a:pPr/>
              <a:t>‹#›</a:t>
            </a:fld>
            <a:endParaRPr lang="en-GB" altLang="en-US"/>
          </a:p>
        </p:txBody>
      </p:sp>
    </p:spTree>
    <p:extLst>
      <p:ext uri="{BB962C8B-B14F-4D97-AF65-F5344CB8AC3E}">
        <p14:creationId xmlns:p14="http://schemas.microsoft.com/office/powerpoint/2010/main" val="5507529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9297B983-0653-4C10-ADD0-7C0F9DC86A54}" type="slidenum">
              <a:rPr lang="en-GB" altLang="en-US"/>
              <a:pPr/>
              <a:t>‹#›</a:t>
            </a:fld>
            <a:endParaRPr lang="en-GB" altLang="en-US"/>
          </a:p>
        </p:txBody>
      </p:sp>
    </p:spTree>
    <p:extLst>
      <p:ext uri="{BB962C8B-B14F-4D97-AF65-F5344CB8AC3E}">
        <p14:creationId xmlns:p14="http://schemas.microsoft.com/office/powerpoint/2010/main" val="37273245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0EB3A0F3-826A-4B45-B430-4E1586ABDDA8}" type="slidenum">
              <a:rPr lang="en-GB" altLang="en-US"/>
              <a:pPr/>
              <a:t>‹#›</a:t>
            </a:fld>
            <a:endParaRPr lang="en-GB" altLang="en-US"/>
          </a:p>
        </p:txBody>
      </p:sp>
    </p:spTree>
    <p:extLst>
      <p:ext uri="{BB962C8B-B14F-4D97-AF65-F5344CB8AC3E}">
        <p14:creationId xmlns:p14="http://schemas.microsoft.com/office/powerpoint/2010/main" val="3456437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0C0C2EA7-2498-40C0-8677-2740E4CFEB3F}" type="slidenum">
              <a:rPr lang="en-GB" altLang="en-US"/>
              <a:pPr/>
              <a:t>‹#›</a:t>
            </a:fld>
            <a:endParaRPr lang="en-GB" altLang="en-US"/>
          </a:p>
        </p:txBody>
      </p:sp>
    </p:spTree>
    <p:extLst>
      <p:ext uri="{BB962C8B-B14F-4D97-AF65-F5344CB8AC3E}">
        <p14:creationId xmlns:p14="http://schemas.microsoft.com/office/powerpoint/2010/main" val="634553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2223B415-4B7D-42B3-8600-D676A23DF889}" type="slidenum">
              <a:rPr lang="en-GB" altLang="en-US"/>
              <a:pPr/>
              <a:t>‹#›</a:t>
            </a:fld>
            <a:endParaRPr lang="en-GB" altLang="en-US"/>
          </a:p>
        </p:txBody>
      </p:sp>
    </p:spTree>
    <p:extLst>
      <p:ext uri="{BB962C8B-B14F-4D97-AF65-F5344CB8AC3E}">
        <p14:creationId xmlns:p14="http://schemas.microsoft.com/office/powerpoint/2010/main" val="39169318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B395CEB-F028-4BC9-8C7B-A6F2F84D89DF}" type="slidenum">
              <a:rPr lang="en-GB" altLang="en-US"/>
              <a:pPr/>
              <a:t>‹#›</a:t>
            </a:fld>
            <a:endParaRPr lang="en-GB" altLang="en-US"/>
          </a:p>
        </p:txBody>
      </p:sp>
    </p:spTree>
    <p:extLst>
      <p:ext uri="{BB962C8B-B14F-4D97-AF65-F5344CB8AC3E}">
        <p14:creationId xmlns:p14="http://schemas.microsoft.com/office/powerpoint/2010/main" val="37147593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5FCD6E0-228B-45BE-93CD-A1A662E92397}" type="slidenum">
              <a:rPr lang="en-GB" altLang="en-US"/>
              <a:pPr/>
              <a:t>‹#›</a:t>
            </a:fld>
            <a:endParaRPr lang="en-GB" altLang="en-US"/>
          </a:p>
        </p:txBody>
      </p:sp>
    </p:spTree>
    <p:extLst>
      <p:ext uri="{BB962C8B-B14F-4D97-AF65-F5344CB8AC3E}">
        <p14:creationId xmlns:p14="http://schemas.microsoft.com/office/powerpoint/2010/main" val="79865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41FB9D0-EFE4-4F70-B0BD-2609E2ED7F50}" type="slidenum">
              <a:rPr lang="en-GB" altLang="en-US"/>
              <a:pPr/>
              <a:t>‹#›</a:t>
            </a:fld>
            <a:endParaRPr lang="en-GB" altLang="en-US"/>
          </a:p>
        </p:txBody>
      </p:sp>
    </p:spTree>
    <p:extLst>
      <p:ext uri="{BB962C8B-B14F-4D97-AF65-F5344CB8AC3E}">
        <p14:creationId xmlns:p14="http://schemas.microsoft.com/office/powerpoint/2010/main" val="1603436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0135CA86-7E8F-4B08-B527-8C148065BB89}" type="slidenum">
              <a:rPr lang="en-GB" altLang="en-US"/>
              <a:pPr/>
              <a:t>‹#›</a:t>
            </a:fld>
            <a:endParaRPr lang="en-GB" altLang="en-US"/>
          </a:p>
        </p:txBody>
      </p:sp>
    </p:spTree>
    <p:extLst>
      <p:ext uri="{BB962C8B-B14F-4D97-AF65-F5344CB8AC3E}">
        <p14:creationId xmlns:p14="http://schemas.microsoft.com/office/powerpoint/2010/main" val="264366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79932E8C-61AC-4C96-902C-09686E6032F7}" type="slidenum">
              <a:rPr lang="en-GB" altLang="en-US"/>
              <a:pPr/>
              <a:t>‹#›</a:t>
            </a:fld>
            <a:endParaRPr lang="en-GB" altLang="en-US"/>
          </a:p>
        </p:txBody>
      </p:sp>
    </p:spTree>
    <p:extLst>
      <p:ext uri="{BB962C8B-B14F-4D97-AF65-F5344CB8AC3E}">
        <p14:creationId xmlns:p14="http://schemas.microsoft.com/office/powerpoint/2010/main" val="4032370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B186DEC-B0FC-4214-82D0-37F07BAB93A4}" type="slidenum">
              <a:rPr lang="en-GB" altLang="en-US"/>
              <a:pPr/>
              <a:t>‹#›</a:t>
            </a:fld>
            <a:endParaRPr lang="en-GB" altLang="en-US"/>
          </a:p>
        </p:txBody>
      </p:sp>
    </p:spTree>
    <p:extLst>
      <p:ext uri="{BB962C8B-B14F-4D97-AF65-F5344CB8AC3E}">
        <p14:creationId xmlns:p14="http://schemas.microsoft.com/office/powerpoint/2010/main" val="3212689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FC595E7D-CAD4-4CE0-9BB6-8CCBE1A162C4}" type="slidenum">
              <a:rPr lang="en-GB" altLang="en-US"/>
              <a:pPr/>
              <a:t>‹#›</a:t>
            </a:fld>
            <a:endParaRPr lang="en-GB" altLang="en-US"/>
          </a:p>
        </p:txBody>
      </p:sp>
    </p:spTree>
    <p:extLst>
      <p:ext uri="{BB962C8B-B14F-4D97-AF65-F5344CB8AC3E}">
        <p14:creationId xmlns:p14="http://schemas.microsoft.com/office/powerpoint/2010/main" val="946878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84717532-32A5-42B9-9AE7-2340B120B57C}" type="slidenum">
              <a:rPr lang="en-GB" altLang="en-US"/>
              <a:pPr/>
              <a:t>‹#›</a:t>
            </a:fld>
            <a:endParaRPr lang="en-GB" altLang="en-US"/>
          </a:p>
        </p:txBody>
      </p:sp>
    </p:spTree>
    <p:extLst>
      <p:ext uri="{BB962C8B-B14F-4D97-AF65-F5344CB8AC3E}">
        <p14:creationId xmlns:p14="http://schemas.microsoft.com/office/powerpoint/2010/main" val="2358213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4EA0EE51-92DB-4520-AF7F-2E0C5C0F5E65}" type="slidenum">
              <a:rPr lang="en-GB" altLang="en-US"/>
              <a:pPr/>
              <a:t>‹#›</a:t>
            </a:fld>
            <a:endParaRPr lang="en-GB" altLang="en-US"/>
          </a:p>
        </p:txBody>
      </p:sp>
    </p:spTree>
    <p:extLst>
      <p:ext uri="{BB962C8B-B14F-4D97-AF65-F5344CB8AC3E}">
        <p14:creationId xmlns:p14="http://schemas.microsoft.com/office/powerpoint/2010/main" val="2836423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3C9D8BA-8BF0-4A58-A699-3E4DFB2EF19B}"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3DB9BE8-1A30-4AA7-A8CF-4D4A83B78F9A}"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33" name="Picture 9" descr="Image result for exam resul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518" y="116727"/>
            <a:ext cx="2225140" cy="1076968"/>
          </a:xfrm>
          <a:prstGeom prst="rect">
            <a:avLst/>
          </a:prstGeom>
          <a:noFill/>
          <a:extLst>
            <a:ext uri="{909E8E84-426E-40DD-AFC4-6F175D3DCCD1}">
              <a14:hiddenFill xmlns:a14="http://schemas.microsoft.com/office/drawing/2010/main">
                <a:solidFill>
                  <a:srgbClr val="FFFFFF"/>
                </a:solidFill>
              </a14:hiddenFill>
            </a:ext>
          </a:extLst>
        </p:spPr>
      </p:pic>
      <p:sp>
        <p:nvSpPr>
          <p:cNvPr id="52226" name="Rectangle 2"/>
          <p:cNvSpPr>
            <a:spLocks noGrp="1" noChangeArrowheads="1"/>
          </p:cNvSpPr>
          <p:nvPr>
            <p:ph type="title"/>
          </p:nvPr>
        </p:nvSpPr>
        <p:spPr>
          <a:xfrm>
            <a:off x="2275998" y="1286652"/>
            <a:ext cx="5308550" cy="438488"/>
          </a:xfrm>
        </p:spPr>
        <p:style>
          <a:lnRef idx="2">
            <a:schemeClr val="accent6"/>
          </a:lnRef>
          <a:fillRef idx="1">
            <a:schemeClr val="lt1"/>
          </a:fillRef>
          <a:effectRef idx="0">
            <a:schemeClr val="accent6"/>
          </a:effectRef>
          <a:fontRef idx="minor">
            <a:schemeClr val="dk1"/>
          </a:fontRef>
        </p:style>
        <p:txBody>
          <a:bodyPr anchor="ctr"/>
          <a:lstStyle/>
          <a:p>
            <a:pPr algn="ctr"/>
            <a:r>
              <a:rPr lang="en-US" altLang="en-US" sz="1600" b="1" dirty="0">
                <a:ln w="12700">
                  <a:solidFill>
                    <a:schemeClr val="tx2">
                      <a:satMod val="155000"/>
                    </a:schemeClr>
                  </a:solidFill>
                  <a:prstDash val="solid"/>
                </a:ln>
                <a:solidFill>
                  <a:schemeClr val="tx1">
                    <a:lumMod val="65000"/>
                    <a:lumOff val="35000"/>
                  </a:schemeClr>
                </a:solidFill>
                <a:effectLst>
                  <a:outerShdw blurRad="41275" dist="20320" dir="1800000" algn="tl" rotWithShape="0">
                    <a:srgbClr val="000000">
                      <a:alpha val="40000"/>
                    </a:srgbClr>
                  </a:outerShdw>
                </a:effectLst>
              </a:rPr>
              <a:t>Entry Requirements</a:t>
            </a:r>
          </a:p>
        </p:txBody>
      </p:sp>
      <p:sp>
        <p:nvSpPr>
          <p:cNvPr id="52227" name="Rectangle 3"/>
          <p:cNvSpPr>
            <a:spLocks noGrp="1" noChangeArrowheads="1"/>
          </p:cNvSpPr>
          <p:nvPr>
            <p:ph type="body" idx="1"/>
          </p:nvPr>
        </p:nvSpPr>
        <p:spPr>
          <a:xfrm>
            <a:off x="323528" y="1817204"/>
            <a:ext cx="4110260" cy="2260848"/>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en-US" altLang="en-US" sz="1800" dirty="0"/>
              <a:t>Grade 6 and above in:</a:t>
            </a:r>
          </a:p>
          <a:p>
            <a:pPr lvl="1"/>
            <a:r>
              <a:rPr lang="en-US" altLang="en-US" sz="1800" dirty="0"/>
              <a:t>GCSE Trilogy Science</a:t>
            </a:r>
          </a:p>
          <a:p>
            <a:pPr lvl="1"/>
            <a:r>
              <a:rPr lang="en-US" altLang="en-US" sz="1800" dirty="0"/>
              <a:t>GCSE Chemistry</a:t>
            </a:r>
          </a:p>
          <a:p>
            <a:pPr marL="0" indent="0">
              <a:buNone/>
            </a:pPr>
            <a:r>
              <a:rPr lang="en-US" altLang="en-US" sz="1800" dirty="0"/>
              <a:t>Students that achieve below this will struggle with the academic </a:t>
            </a:r>
            <a:r>
              <a:rPr lang="en-US" altLang="en-US" sz="1800" dirty="0" err="1"/>
              <a:t>rigour</a:t>
            </a:r>
            <a:r>
              <a:rPr lang="en-US" altLang="en-US" sz="1800" dirty="0"/>
              <a:t> of the subject.</a:t>
            </a:r>
          </a:p>
        </p:txBody>
      </p:sp>
      <p:pic>
        <p:nvPicPr>
          <p:cNvPr id="52229" name="Picture 5" descr="Image result for chemistry calculatio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6739" y="3861048"/>
            <a:ext cx="2540487" cy="17960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txBox="1">
            <a:spLocks noChangeArrowheads="1"/>
          </p:cNvSpPr>
          <p:nvPr/>
        </p:nvSpPr>
        <p:spPr bwMode="auto">
          <a:xfrm>
            <a:off x="5108685" y="1876940"/>
            <a:ext cx="3816424" cy="1872208"/>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tx1"/>
              </a:buClr>
              <a:buChar char="•"/>
              <a:defRPr sz="2400">
                <a:solidFill>
                  <a:schemeClr val="dk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dk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3pPr>
            <a:lvl4pPr marL="16002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4pPr>
            <a:lvl5pPr marL="20574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5pPr>
            <a:lvl6pPr marL="25146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6pPr>
            <a:lvl7pPr marL="29718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7pPr>
            <a:lvl8pPr marL="34290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8pPr>
            <a:lvl9pPr marL="38862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9pPr>
          </a:lstStyle>
          <a:p>
            <a:pPr marL="0" indent="0">
              <a:buFontTx/>
              <a:buNone/>
            </a:pPr>
            <a:r>
              <a:rPr lang="en-US" altLang="en-US" sz="1800" kern="0" dirty="0"/>
              <a:t>Grade 5 or above in Mathematics</a:t>
            </a:r>
          </a:p>
          <a:p>
            <a:pPr marL="0" indent="0">
              <a:buFontTx/>
              <a:buNone/>
            </a:pPr>
            <a:endParaRPr lang="en-US" altLang="en-US" sz="1800" kern="0" dirty="0"/>
          </a:p>
          <a:p>
            <a:pPr marL="0" indent="0">
              <a:buFontTx/>
              <a:buNone/>
            </a:pPr>
            <a:r>
              <a:rPr lang="en-US" altLang="en-US" sz="1800" kern="0" dirty="0"/>
              <a:t>Being able to carry out calculations is essential for certain topics in the course.</a:t>
            </a:r>
          </a:p>
        </p:txBody>
      </p:sp>
      <p:pic>
        <p:nvPicPr>
          <p:cNvPr id="52231" name="Picture 7" descr="Image result for large hadron collid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07904" y="4988852"/>
            <a:ext cx="2444738" cy="163476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txBox="1">
            <a:spLocks noChangeArrowheads="1"/>
          </p:cNvSpPr>
          <p:nvPr/>
        </p:nvSpPr>
        <p:spPr bwMode="auto">
          <a:xfrm>
            <a:off x="179512" y="4381652"/>
            <a:ext cx="3816424" cy="2016224"/>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tx1"/>
              </a:buClr>
              <a:buChar char="•"/>
              <a:defRPr sz="2400">
                <a:solidFill>
                  <a:schemeClr val="dk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dk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3pPr>
            <a:lvl4pPr marL="16002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4pPr>
            <a:lvl5pPr marL="20574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5pPr>
            <a:lvl6pPr marL="25146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6pPr>
            <a:lvl7pPr marL="29718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7pPr>
            <a:lvl8pPr marL="34290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8pPr>
            <a:lvl9pPr marL="38862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9pPr>
          </a:lstStyle>
          <a:p>
            <a:pPr marL="0" indent="0">
              <a:buFontTx/>
              <a:buNone/>
            </a:pPr>
            <a:r>
              <a:rPr lang="en-US" altLang="en-US" sz="1800" kern="0" dirty="0"/>
              <a:t>An interest in topical scientific developments will ensure that you keep up to date with topics that may be referenced in exams.  Being able to link what you are studying with real world examples will bring the course to life.</a:t>
            </a:r>
          </a:p>
        </p:txBody>
      </p:sp>
      <p:pic>
        <p:nvPicPr>
          <p:cNvPr id="2" name="Picture 5" descr="Image result for ocr logo">
            <a:extLst>
              <a:ext uri="{FF2B5EF4-FFF2-40B4-BE49-F238E27FC236}">
                <a16:creationId xmlns:a16="http://schemas.microsoft.com/office/drawing/2014/main" id="{1253169C-F29E-4C37-82C4-E9F93A2CF6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280" y="5840308"/>
            <a:ext cx="1849388" cy="85688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1" name="Rectangle 2">
            <a:extLst>
              <a:ext uri="{FF2B5EF4-FFF2-40B4-BE49-F238E27FC236}">
                <a16:creationId xmlns:a16="http://schemas.microsoft.com/office/drawing/2014/main" id="{EF24347D-C266-41C7-960F-6084C0D99DC6}"/>
              </a:ext>
            </a:extLst>
          </p:cNvPr>
          <p:cNvSpPr txBox="1">
            <a:spLocks noChangeArrowheads="1"/>
          </p:cNvSpPr>
          <p:nvPr/>
        </p:nvSpPr>
        <p:spPr bwMode="auto">
          <a:xfrm>
            <a:off x="2698025" y="46948"/>
            <a:ext cx="4464496" cy="1143000"/>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buClr>
                <a:schemeClr val="tx1"/>
              </a:buClr>
              <a:defRPr sz="3200">
                <a:solidFill>
                  <a:schemeClr val="dk1"/>
                </a:solidFill>
                <a:latin typeface="+mn-lt"/>
                <a:ea typeface="+mn-ea"/>
                <a:cs typeface="+mn-cs"/>
              </a:defRPr>
            </a:lvl1pPr>
            <a:lvl2pPr algn="l" rtl="0" eaLnBrk="1" fontAlgn="base" hangingPunct="1">
              <a:spcBef>
                <a:spcPct val="0"/>
              </a:spcBef>
              <a:spcAft>
                <a:spcPct val="0"/>
              </a:spcAft>
              <a:buClr>
                <a:schemeClr val="tx1"/>
              </a:buClr>
              <a:defRPr sz="3200">
                <a:solidFill>
                  <a:schemeClr val="dk1"/>
                </a:solidFill>
                <a:latin typeface="+mn-lt"/>
                <a:ea typeface="+mn-ea"/>
                <a:cs typeface="+mn-cs"/>
              </a:defRPr>
            </a:lvl2pPr>
            <a:lvl3pPr algn="l" rtl="0" eaLnBrk="1" fontAlgn="base" hangingPunct="1">
              <a:spcBef>
                <a:spcPct val="0"/>
              </a:spcBef>
              <a:spcAft>
                <a:spcPct val="0"/>
              </a:spcAft>
              <a:buClr>
                <a:schemeClr val="tx1"/>
              </a:buClr>
              <a:defRPr sz="3200">
                <a:solidFill>
                  <a:schemeClr val="dk1"/>
                </a:solidFill>
                <a:latin typeface="+mn-lt"/>
                <a:ea typeface="+mn-ea"/>
                <a:cs typeface="+mn-cs"/>
              </a:defRPr>
            </a:lvl3pPr>
            <a:lvl4pPr algn="l" rtl="0" eaLnBrk="1" fontAlgn="base" hangingPunct="1">
              <a:spcBef>
                <a:spcPct val="0"/>
              </a:spcBef>
              <a:spcAft>
                <a:spcPct val="0"/>
              </a:spcAft>
              <a:buClr>
                <a:schemeClr val="tx1"/>
              </a:buClr>
              <a:defRPr sz="3200">
                <a:solidFill>
                  <a:schemeClr val="dk1"/>
                </a:solidFill>
                <a:latin typeface="+mn-lt"/>
                <a:ea typeface="+mn-ea"/>
                <a:cs typeface="+mn-cs"/>
              </a:defRPr>
            </a:lvl4pPr>
            <a:lvl5pPr algn="l" rtl="0" eaLnBrk="1" fontAlgn="base" hangingPunct="1">
              <a:spcBef>
                <a:spcPct val="0"/>
              </a:spcBef>
              <a:spcAft>
                <a:spcPct val="0"/>
              </a:spcAft>
              <a:buClr>
                <a:schemeClr val="tx1"/>
              </a:buClr>
              <a:defRPr sz="3200">
                <a:solidFill>
                  <a:schemeClr val="dk1"/>
                </a:solidFill>
                <a:latin typeface="+mn-lt"/>
                <a:ea typeface="+mn-ea"/>
                <a:cs typeface="+mn-cs"/>
              </a:defRPr>
            </a:lvl5pPr>
            <a:lvl6pPr marL="457200" algn="l" rtl="0" eaLnBrk="1" fontAlgn="base" hangingPunct="1">
              <a:spcBef>
                <a:spcPct val="0"/>
              </a:spcBef>
              <a:spcAft>
                <a:spcPct val="0"/>
              </a:spcAft>
              <a:buClr>
                <a:schemeClr val="tx1"/>
              </a:buClr>
              <a:defRPr sz="3200">
                <a:solidFill>
                  <a:schemeClr val="dk1"/>
                </a:solidFill>
                <a:latin typeface="+mn-lt"/>
                <a:ea typeface="+mn-ea"/>
                <a:cs typeface="+mn-cs"/>
              </a:defRPr>
            </a:lvl6pPr>
            <a:lvl7pPr marL="914400" algn="l" rtl="0" eaLnBrk="1" fontAlgn="base" hangingPunct="1">
              <a:spcBef>
                <a:spcPct val="0"/>
              </a:spcBef>
              <a:spcAft>
                <a:spcPct val="0"/>
              </a:spcAft>
              <a:buClr>
                <a:schemeClr val="tx1"/>
              </a:buClr>
              <a:defRPr sz="3200">
                <a:solidFill>
                  <a:schemeClr val="dk1"/>
                </a:solidFill>
                <a:latin typeface="+mn-lt"/>
                <a:ea typeface="+mn-ea"/>
                <a:cs typeface="+mn-cs"/>
              </a:defRPr>
            </a:lvl7pPr>
            <a:lvl8pPr marL="1371600" algn="l" rtl="0" eaLnBrk="1" fontAlgn="base" hangingPunct="1">
              <a:spcBef>
                <a:spcPct val="0"/>
              </a:spcBef>
              <a:spcAft>
                <a:spcPct val="0"/>
              </a:spcAft>
              <a:buClr>
                <a:schemeClr val="tx1"/>
              </a:buClr>
              <a:defRPr sz="3200">
                <a:solidFill>
                  <a:schemeClr val="dk1"/>
                </a:solidFill>
                <a:latin typeface="+mn-lt"/>
                <a:ea typeface="+mn-ea"/>
                <a:cs typeface="+mn-cs"/>
              </a:defRPr>
            </a:lvl8pPr>
            <a:lvl9pPr marL="1828800" algn="l" rtl="0" eaLnBrk="1" fontAlgn="base" hangingPunct="1">
              <a:spcBef>
                <a:spcPct val="0"/>
              </a:spcBef>
              <a:spcAft>
                <a:spcPct val="0"/>
              </a:spcAft>
              <a:buClr>
                <a:schemeClr val="tx1"/>
              </a:buClr>
              <a:defRPr sz="3200">
                <a:solidFill>
                  <a:schemeClr val="dk1"/>
                </a:solidFill>
                <a:latin typeface="+mn-lt"/>
                <a:ea typeface="+mn-ea"/>
                <a:cs typeface="+mn-cs"/>
              </a:defRPr>
            </a:lvl9pPr>
          </a:lstStyle>
          <a:p>
            <a:pPr algn="ctr"/>
            <a:r>
              <a:rPr lang="en-US" altLang="en-US" b="1" kern="0">
                <a:ln w="12700">
                  <a:solidFill>
                    <a:schemeClr val="tx2">
                      <a:satMod val="155000"/>
                    </a:schemeClr>
                  </a:solidFill>
                  <a:prstDash val="solid"/>
                </a:ln>
                <a:solidFill>
                  <a:schemeClr val="tx1">
                    <a:lumMod val="65000"/>
                    <a:lumOff val="35000"/>
                  </a:schemeClr>
                </a:solidFill>
                <a:effectLst>
                  <a:outerShdw blurRad="41275" dist="20320" dir="1800000" algn="tl" rotWithShape="0">
                    <a:srgbClr val="000000">
                      <a:alpha val="40000"/>
                    </a:srgbClr>
                  </a:outerShdw>
                </a:effectLst>
              </a:rPr>
              <a:t>A-Level Chemistry</a:t>
            </a:r>
            <a:endParaRPr lang="en-US" altLang="en-US" b="1" kern="0" dirty="0">
              <a:ln w="12700">
                <a:solidFill>
                  <a:schemeClr val="tx2">
                    <a:satMod val="155000"/>
                  </a:schemeClr>
                </a:solidFill>
                <a:prstDash val="solid"/>
              </a:ln>
              <a:solidFill>
                <a:schemeClr val="tx1">
                  <a:lumMod val="65000"/>
                  <a:lumOff val="3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404579" y="116632"/>
            <a:ext cx="4464496" cy="1143000"/>
          </a:xfrm>
        </p:spPr>
        <p:style>
          <a:lnRef idx="2">
            <a:schemeClr val="accent6"/>
          </a:lnRef>
          <a:fillRef idx="1">
            <a:schemeClr val="lt1"/>
          </a:fillRef>
          <a:effectRef idx="0">
            <a:schemeClr val="accent6"/>
          </a:effectRef>
          <a:fontRef idx="minor">
            <a:schemeClr val="dk1"/>
          </a:fontRef>
        </p:style>
        <p:txBody>
          <a:bodyPr anchor="ctr"/>
          <a:lstStyle/>
          <a:p>
            <a:pPr algn="ctr"/>
            <a:r>
              <a:rPr lang="en-US" altLang="en-US" b="1" dirty="0">
                <a:ln w="12700">
                  <a:solidFill>
                    <a:schemeClr val="tx2">
                      <a:satMod val="155000"/>
                    </a:schemeClr>
                  </a:solidFill>
                  <a:prstDash val="solid"/>
                </a:ln>
                <a:solidFill>
                  <a:schemeClr val="tx1">
                    <a:lumMod val="65000"/>
                    <a:lumOff val="35000"/>
                  </a:schemeClr>
                </a:solidFill>
                <a:effectLst>
                  <a:outerShdw blurRad="41275" dist="20320" dir="1800000" algn="tl" rotWithShape="0">
                    <a:srgbClr val="000000">
                      <a:alpha val="40000"/>
                    </a:srgbClr>
                  </a:outerShdw>
                </a:effectLst>
              </a:rPr>
              <a:t>A-Level Chemistry</a:t>
            </a:r>
          </a:p>
        </p:txBody>
      </p:sp>
      <p:sp>
        <p:nvSpPr>
          <p:cNvPr id="11" name="Rectangle 3"/>
          <p:cNvSpPr txBox="1">
            <a:spLocks noChangeArrowheads="1"/>
          </p:cNvSpPr>
          <p:nvPr/>
        </p:nvSpPr>
        <p:spPr bwMode="auto">
          <a:xfrm>
            <a:off x="179511" y="1873422"/>
            <a:ext cx="4281035" cy="1829360"/>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tx1"/>
              </a:buClr>
              <a:buChar char="•"/>
              <a:defRPr sz="2400">
                <a:solidFill>
                  <a:schemeClr val="dk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dk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3pPr>
            <a:lvl4pPr marL="16002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4pPr>
            <a:lvl5pPr marL="20574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5pPr>
            <a:lvl6pPr marL="25146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6pPr>
            <a:lvl7pPr marL="29718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7pPr>
            <a:lvl8pPr marL="34290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8pPr>
            <a:lvl9pPr marL="38862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9pPr>
          </a:lstStyle>
          <a:p>
            <a:pPr marL="0" indent="0">
              <a:buFontTx/>
              <a:buNone/>
            </a:pPr>
            <a:r>
              <a:rPr lang="en-US" altLang="en-US" sz="1800" b="1" kern="0" dirty="0"/>
              <a:t>Development of practical skills in chemistry.</a:t>
            </a:r>
          </a:p>
          <a:p>
            <a:pPr marL="0" indent="0">
              <a:buFontTx/>
              <a:buNone/>
            </a:pPr>
            <a:r>
              <a:rPr lang="en-GB" sz="1800" dirty="0"/>
              <a:t>Chemistry is a practical subject and the development of practical skills is fundamental to understanding the nature of chemistry.</a:t>
            </a:r>
          </a:p>
        </p:txBody>
      </p:sp>
      <p:sp>
        <p:nvSpPr>
          <p:cNvPr id="12" name="Rectangle 3"/>
          <p:cNvSpPr txBox="1">
            <a:spLocks noChangeArrowheads="1"/>
          </p:cNvSpPr>
          <p:nvPr/>
        </p:nvSpPr>
        <p:spPr bwMode="auto">
          <a:xfrm>
            <a:off x="4572000" y="1873422"/>
            <a:ext cx="4353495" cy="1311266"/>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tx1"/>
              </a:buClr>
              <a:buChar char="•"/>
              <a:defRPr sz="2400">
                <a:solidFill>
                  <a:schemeClr val="dk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dk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3pPr>
            <a:lvl4pPr marL="16002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4pPr>
            <a:lvl5pPr marL="20574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5pPr>
            <a:lvl6pPr marL="25146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6pPr>
            <a:lvl7pPr marL="29718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7pPr>
            <a:lvl8pPr marL="34290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8pPr>
            <a:lvl9pPr marL="38862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9pPr>
          </a:lstStyle>
          <a:p>
            <a:pPr marL="0" indent="0">
              <a:buFontTx/>
              <a:buNone/>
            </a:pPr>
            <a:r>
              <a:rPr lang="en-US" altLang="en-US" sz="1800" b="1" kern="0" dirty="0"/>
              <a:t>Foundations in chemistry</a:t>
            </a:r>
          </a:p>
          <a:p>
            <a:pPr marL="0" indent="0">
              <a:buFontTx/>
              <a:buNone/>
            </a:pPr>
            <a:r>
              <a:rPr lang="en-US" altLang="en-US" sz="1800" kern="0" dirty="0"/>
              <a:t>A bridge between GCSE and A-level.</a:t>
            </a:r>
          </a:p>
          <a:p>
            <a:pPr marL="0" indent="0">
              <a:buFontTx/>
              <a:buNone/>
            </a:pPr>
            <a:r>
              <a:rPr lang="en-US" altLang="en-US" sz="1800" kern="0" dirty="0"/>
              <a:t>Explains the basics that all chemistry is built upon.</a:t>
            </a:r>
          </a:p>
        </p:txBody>
      </p:sp>
      <p:sp>
        <p:nvSpPr>
          <p:cNvPr id="7" name="Rectangle 3"/>
          <p:cNvSpPr txBox="1">
            <a:spLocks noChangeArrowheads="1"/>
          </p:cNvSpPr>
          <p:nvPr/>
        </p:nvSpPr>
        <p:spPr bwMode="auto">
          <a:xfrm>
            <a:off x="475928" y="1360238"/>
            <a:ext cx="8056512" cy="412578"/>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tx1"/>
              </a:buClr>
              <a:buChar char="•"/>
              <a:defRPr sz="2400">
                <a:solidFill>
                  <a:schemeClr val="dk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dk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3pPr>
            <a:lvl4pPr marL="16002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4pPr>
            <a:lvl5pPr marL="20574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5pPr>
            <a:lvl6pPr marL="25146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6pPr>
            <a:lvl7pPr marL="29718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7pPr>
            <a:lvl8pPr marL="34290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8pPr>
            <a:lvl9pPr marL="38862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9pPr>
          </a:lstStyle>
          <a:p>
            <a:pPr marL="0" indent="0">
              <a:buFontTx/>
              <a:buNone/>
            </a:pPr>
            <a:r>
              <a:rPr lang="en-US" altLang="en-US" sz="1800" kern="0" dirty="0"/>
              <a:t>The course is split into 6 modules:</a:t>
            </a:r>
          </a:p>
        </p:txBody>
      </p:sp>
      <p:sp>
        <p:nvSpPr>
          <p:cNvPr id="2" name="Rectangle 3">
            <a:extLst>
              <a:ext uri="{FF2B5EF4-FFF2-40B4-BE49-F238E27FC236}">
                <a16:creationId xmlns:a16="http://schemas.microsoft.com/office/drawing/2014/main" id="{D88C15E2-BA7E-47D6-984D-34243DF9F832}"/>
              </a:ext>
            </a:extLst>
          </p:cNvPr>
          <p:cNvSpPr txBox="1">
            <a:spLocks noChangeArrowheads="1"/>
          </p:cNvSpPr>
          <p:nvPr/>
        </p:nvSpPr>
        <p:spPr bwMode="auto">
          <a:xfrm>
            <a:off x="199241" y="3803922"/>
            <a:ext cx="4261305" cy="1008112"/>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tx1"/>
              </a:buClr>
              <a:buChar char="•"/>
              <a:defRPr sz="2400">
                <a:solidFill>
                  <a:schemeClr val="dk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dk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3pPr>
            <a:lvl4pPr marL="16002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4pPr>
            <a:lvl5pPr marL="20574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5pPr>
            <a:lvl6pPr marL="25146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6pPr>
            <a:lvl7pPr marL="29718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7pPr>
            <a:lvl8pPr marL="34290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8pPr>
            <a:lvl9pPr marL="38862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9pPr>
          </a:lstStyle>
          <a:p>
            <a:pPr marL="0" indent="0">
              <a:buFontTx/>
              <a:buNone/>
            </a:pPr>
            <a:r>
              <a:rPr lang="en-US" altLang="en-US" sz="1800" b="1" kern="0" dirty="0"/>
              <a:t>Core Organic Chemistry </a:t>
            </a:r>
          </a:p>
          <a:p>
            <a:pPr marL="0" indent="0">
              <a:buFontTx/>
              <a:buNone/>
            </a:pPr>
            <a:r>
              <a:rPr lang="en-US" altLang="en-US" sz="1800" kern="0" dirty="0"/>
              <a:t>Introduces the chemistry of life and applies it to everyday life.</a:t>
            </a:r>
          </a:p>
        </p:txBody>
      </p:sp>
      <p:sp>
        <p:nvSpPr>
          <p:cNvPr id="3" name="Rectangle 3">
            <a:extLst>
              <a:ext uri="{FF2B5EF4-FFF2-40B4-BE49-F238E27FC236}">
                <a16:creationId xmlns:a16="http://schemas.microsoft.com/office/drawing/2014/main" id="{F0A529C4-385D-4FFF-BB04-EBFC227B5BEB}"/>
              </a:ext>
            </a:extLst>
          </p:cNvPr>
          <p:cNvSpPr txBox="1">
            <a:spLocks noChangeArrowheads="1"/>
          </p:cNvSpPr>
          <p:nvPr/>
        </p:nvSpPr>
        <p:spPr bwMode="auto">
          <a:xfrm>
            <a:off x="4578431" y="3285294"/>
            <a:ext cx="4353495" cy="1829360"/>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tx1"/>
              </a:buClr>
              <a:buChar char="•"/>
              <a:defRPr sz="2400">
                <a:solidFill>
                  <a:schemeClr val="dk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dk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3pPr>
            <a:lvl4pPr marL="16002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4pPr>
            <a:lvl5pPr marL="20574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5pPr>
            <a:lvl6pPr marL="25146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6pPr>
            <a:lvl7pPr marL="29718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7pPr>
            <a:lvl8pPr marL="34290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8pPr>
            <a:lvl9pPr marL="38862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9pPr>
          </a:lstStyle>
          <a:p>
            <a:pPr marL="0" indent="0">
              <a:buFontTx/>
              <a:buNone/>
            </a:pPr>
            <a:r>
              <a:rPr lang="en-US" altLang="en-US" sz="1800" b="1" kern="0" dirty="0"/>
              <a:t>Periodic table and energy</a:t>
            </a:r>
          </a:p>
          <a:p>
            <a:pPr marL="0" indent="0">
              <a:buFontTx/>
              <a:buNone/>
            </a:pPr>
            <a:r>
              <a:rPr lang="en-US" altLang="en-US" sz="1800" kern="0" dirty="0"/>
              <a:t>Applies the theory of chemistry to real life situations.</a:t>
            </a:r>
          </a:p>
          <a:p>
            <a:pPr marL="0" indent="0">
              <a:buFontTx/>
              <a:buNone/>
            </a:pPr>
            <a:r>
              <a:rPr lang="en-US" altLang="en-US" sz="1800" kern="0" dirty="0"/>
              <a:t>Why do chemical reactions occur and how do we control their speed and how much is made?</a:t>
            </a:r>
          </a:p>
        </p:txBody>
      </p:sp>
      <p:sp>
        <p:nvSpPr>
          <p:cNvPr id="4" name="Rectangle 3">
            <a:extLst>
              <a:ext uri="{FF2B5EF4-FFF2-40B4-BE49-F238E27FC236}">
                <a16:creationId xmlns:a16="http://schemas.microsoft.com/office/drawing/2014/main" id="{A2FE7E7E-70BD-4C69-818F-627F1D89666F}"/>
              </a:ext>
            </a:extLst>
          </p:cNvPr>
          <p:cNvSpPr txBox="1">
            <a:spLocks noChangeArrowheads="1"/>
          </p:cNvSpPr>
          <p:nvPr/>
        </p:nvSpPr>
        <p:spPr bwMode="auto">
          <a:xfrm>
            <a:off x="179512" y="4913174"/>
            <a:ext cx="4228744" cy="1828194"/>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tx1"/>
              </a:buClr>
              <a:buChar char="•"/>
              <a:defRPr sz="2400">
                <a:solidFill>
                  <a:schemeClr val="dk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dk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3pPr>
            <a:lvl4pPr marL="16002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4pPr>
            <a:lvl5pPr marL="20574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5pPr>
            <a:lvl6pPr marL="25146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6pPr>
            <a:lvl7pPr marL="29718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7pPr>
            <a:lvl8pPr marL="34290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8pPr>
            <a:lvl9pPr marL="38862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9pPr>
          </a:lstStyle>
          <a:p>
            <a:pPr marL="0" indent="0">
              <a:buFontTx/>
              <a:buNone/>
            </a:pPr>
            <a:r>
              <a:rPr lang="en-US" altLang="en-US" sz="1800" b="1" kern="0" dirty="0"/>
              <a:t>Physical chemistry and transition elements</a:t>
            </a:r>
          </a:p>
          <a:p>
            <a:pPr marL="0" indent="0">
              <a:buFontTx/>
              <a:buNone/>
            </a:pPr>
            <a:r>
              <a:rPr lang="en-US" altLang="en-US" sz="1800" kern="0" dirty="0"/>
              <a:t>Deeper understanding of the chemistry of chemical reactions.</a:t>
            </a:r>
          </a:p>
          <a:p>
            <a:pPr marL="0" indent="0">
              <a:buFontTx/>
              <a:buNone/>
            </a:pPr>
            <a:r>
              <a:rPr lang="en-US" altLang="en-US" sz="1800" kern="0" dirty="0"/>
              <a:t>What affects the speed of a chemical reaction?  Will a reaction even happen?</a:t>
            </a:r>
          </a:p>
        </p:txBody>
      </p:sp>
      <p:sp>
        <p:nvSpPr>
          <p:cNvPr id="5" name="Rectangle 3">
            <a:extLst>
              <a:ext uri="{FF2B5EF4-FFF2-40B4-BE49-F238E27FC236}">
                <a16:creationId xmlns:a16="http://schemas.microsoft.com/office/drawing/2014/main" id="{774F316C-E65D-49C9-BFCC-8337620C63FD}"/>
              </a:ext>
            </a:extLst>
          </p:cNvPr>
          <p:cNvSpPr txBox="1">
            <a:spLocks noChangeArrowheads="1"/>
          </p:cNvSpPr>
          <p:nvPr/>
        </p:nvSpPr>
        <p:spPr bwMode="auto">
          <a:xfrm>
            <a:off x="4578431" y="5225397"/>
            <a:ext cx="4353495" cy="1517925"/>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tx1"/>
              </a:buClr>
              <a:buChar char="•"/>
              <a:defRPr sz="2400">
                <a:solidFill>
                  <a:schemeClr val="dk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dk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3pPr>
            <a:lvl4pPr marL="16002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4pPr>
            <a:lvl5pPr marL="20574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5pPr>
            <a:lvl6pPr marL="25146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6pPr>
            <a:lvl7pPr marL="29718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7pPr>
            <a:lvl8pPr marL="34290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8pPr>
            <a:lvl9pPr marL="3886200" indent="-228600" algn="l" rtl="0" eaLnBrk="1" fontAlgn="base" hangingPunct="1">
              <a:spcBef>
                <a:spcPct val="20000"/>
              </a:spcBef>
              <a:spcAft>
                <a:spcPct val="0"/>
              </a:spcAft>
              <a:buClr>
                <a:schemeClr val="tx1"/>
              </a:buClr>
              <a:buChar char="•"/>
              <a:defRPr sz="2400">
                <a:solidFill>
                  <a:schemeClr val="dk1"/>
                </a:solidFill>
                <a:latin typeface="+mn-lt"/>
                <a:ea typeface="+mn-ea"/>
                <a:cs typeface="+mn-cs"/>
              </a:defRPr>
            </a:lvl9pPr>
          </a:lstStyle>
          <a:p>
            <a:pPr marL="0" indent="0">
              <a:buFontTx/>
              <a:buNone/>
            </a:pPr>
            <a:r>
              <a:rPr lang="en-US" altLang="en-US" sz="1800" b="1" kern="0" dirty="0"/>
              <a:t>Organic chemistry and analysis</a:t>
            </a:r>
          </a:p>
          <a:p>
            <a:pPr marL="0" indent="0">
              <a:buFontTx/>
              <a:buNone/>
            </a:pPr>
            <a:r>
              <a:rPr lang="en-US" altLang="en-US" sz="1800" kern="0" dirty="0"/>
              <a:t>Further types of organic </a:t>
            </a:r>
            <a:r>
              <a:rPr lang="en-US" altLang="en-US" sz="1800" kern="0" dirty="0" err="1"/>
              <a:t>compounds,how</a:t>
            </a:r>
            <a:r>
              <a:rPr lang="en-US" altLang="en-US" sz="1800" kern="0" dirty="0"/>
              <a:t> we can move from one to another and how can we determine the structure of a compound?</a:t>
            </a:r>
          </a:p>
        </p:txBody>
      </p:sp>
    </p:spTree>
    <p:extLst>
      <p:ext uri="{BB962C8B-B14F-4D97-AF65-F5344CB8AC3E}">
        <p14:creationId xmlns:p14="http://schemas.microsoft.com/office/powerpoint/2010/main" val="225523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403648" y="274638"/>
            <a:ext cx="6192688" cy="1143000"/>
          </a:xfrm>
        </p:spPr>
        <p:style>
          <a:lnRef idx="2">
            <a:schemeClr val="accent6"/>
          </a:lnRef>
          <a:fillRef idx="1">
            <a:schemeClr val="lt1"/>
          </a:fillRef>
          <a:effectRef idx="0">
            <a:schemeClr val="accent6"/>
          </a:effectRef>
          <a:fontRef idx="minor">
            <a:schemeClr val="dk1"/>
          </a:fontRef>
        </p:style>
        <p:txBody>
          <a:bodyPr anchor="ctr"/>
          <a:lstStyle/>
          <a:p>
            <a:pPr algn="ctr"/>
            <a:r>
              <a:rPr lang="en-US" altLang="en-US" b="1" dirty="0">
                <a:ln w="12700">
                  <a:solidFill>
                    <a:schemeClr val="tx2">
                      <a:satMod val="155000"/>
                    </a:schemeClr>
                  </a:solidFill>
                  <a:prstDash val="solid"/>
                </a:ln>
                <a:solidFill>
                  <a:schemeClr val="tx1">
                    <a:lumMod val="65000"/>
                    <a:lumOff val="35000"/>
                  </a:schemeClr>
                </a:solidFill>
                <a:effectLst>
                  <a:outerShdw blurRad="41275" dist="20320" dir="1800000" algn="tl" rotWithShape="0">
                    <a:srgbClr val="000000">
                      <a:alpha val="40000"/>
                    </a:srgbClr>
                  </a:outerShdw>
                </a:effectLst>
              </a:rPr>
              <a:t>Where Chemistry can take you</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595437"/>
            <a:ext cx="8706364" cy="48578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39716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1963_slide">
  <a:themeElements>
    <a:clrScheme name="Office Theme 2">
      <a:dk1>
        <a:srgbClr val="000000"/>
      </a:dk1>
      <a:lt1>
        <a:srgbClr val="CCFF99"/>
      </a:lt1>
      <a:dk2>
        <a:srgbClr val="000000"/>
      </a:dk2>
      <a:lt2>
        <a:srgbClr val="808080"/>
      </a:lt2>
      <a:accent1>
        <a:srgbClr val="6B7300"/>
      </a:accent1>
      <a:accent2>
        <a:srgbClr val="177339"/>
      </a:accent2>
      <a:accent3>
        <a:srgbClr val="E2FFCA"/>
      </a:accent3>
      <a:accent4>
        <a:srgbClr val="000000"/>
      </a:accent4>
      <a:accent5>
        <a:srgbClr val="BABCAA"/>
      </a:accent5>
      <a:accent6>
        <a:srgbClr val="146833"/>
      </a:accent6>
      <a:hlink>
        <a:srgbClr val="336600"/>
      </a:hlink>
      <a:folHlink>
        <a:srgbClr val="175373"/>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CCFF99"/>
        </a:lt1>
        <a:dk2>
          <a:srgbClr val="000000"/>
        </a:dk2>
        <a:lt2>
          <a:srgbClr val="808080"/>
        </a:lt2>
        <a:accent1>
          <a:srgbClr val="408000"/>
        </a:accent1>
        <a:accent2>
          <a:srgbClr val="517300"/>
        </a:accent2>
        <a:accent3>
          <a:srgbClr val="E2FFCA"/>
        </a:accent3>
        <a:accent4>
          <a:srgbClr val="000000"/>
        </a:accent4>
        <a:accent5>
          <a:srgbClr val="AFC0AA"/>
        </a:accent5>
        <a:accent6>
          <a:srgbClr val="496800"/>
        </a:accent6>
        <a:hlink>
          <a:srgbClr val="006637"/>
        </a:hlink>
        <a:folHlink>
          <a:srgbClr val="3366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CCFF99"/>
        </a:lt1>
        <a:dk2>
          <a:srgbClr val="000000"/>
        </a:dk2>
        <a:lt2>
          <a:srgbClr val="808080"/>
        </a:lt2>
        <a:accent1>
          <a:srgbClr val="6B7300"/>
        </a:accent1>
        <a:accent2>
          <a:srgbClr val="177339"/>
        </a:accent2>
        <a:accent3>
          <a:srgbClr val="E2FFCA"/>
        </a:accent3>
        <a:accent4>
          <a:srgbClr val="000000"/>
        </a:accent4>
        <a:accent5>
          <a:srgbClr val="BABCAA"/>
        </a:accent5>
        <a:accent6>
          <a:srgbClr val="146833"/>
        </a:accent6>
        <a:hlink>
          <a:srgbClr val="336600"/>
        </a:hlink>
        <a:folHlink>
          <a:srgbClr val="175373"/>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CCFF99"/>
        </a:lt1>
        <a:dk2>
          <a:srgbClr val="000000"/>
        </a:dk2>
        <a:lt2>
          <a:srgbClr val="808080"/>
        </a:lt2>
        <a:accent1>
          <a:srgbClr val="67548C"/>
        </a:accent1>
        <a:accent2>
          <a:srgbClr val="376E00"/>
        </a:accent2>
        <a:accent3>
          <a:srgbClr val="E2FFCA"/>
        </a:accent3>
        <a:accent4>
          <a:srgbClr val="000000"/>
        </a:accent4>
        <a:accent5>
          <a:srgbClr val="B8B3C5"/>
        </a:accent5>
        <a:accent6>
          <a:srgbClr val="316300"/>
        </a:accent6>
        <a:hlink>
          <a:srgbClr val="602966"/>
        </a:hlink>
        <a:folHlink>
          <a:srgbClr val="73372E"/>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CCFF99"/>
        </a:lt1>
        <a:dk2>
          <a:srgbClr val="000000"/>
        </a:dk2>
        <a:lt2>
          <a:srgbClr val="808080"/>
        </a:lt2>
        <a:accent1>
          <a:srgbClr val="805500"/>
        </a:accent1>
        <a:accent2>
          <a:srgbClr val="8C3853"/>
        </a:accent2>
        <a:accent3>
          <a:srgbClr val="E2FFCA"/>
        </a:accent3>
        <a:accent4>
          <a:srgbClr val="000000"/>
        </a:accent4>
        <a:accent5>
          <a:srgbClr val="C0B4AA"/>
        </a:accent5>
        <a:accent6>
          <a:srgbClr val="7E324A"/>
        </a:accent6>
        <a:hlink>
          <a:srgbClr val="394980"/>
        </a:hlink>
        <a:folHlink>
          <a:srgbClr val="3061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408000"/>
        </a:accent1>
        <a:accent2>
          <a:srgbClr val="517300"/>
        </a:accent2>
        <a:accent3>
          <a:srgbClr val="FFFFFF"/>
        </a:accent3>
        <a:accent4>
          <a:srgbClr val="000000"/>
        </a:accent4>
        <a:accent5>
          <a:srgbClr val="AFC0AA"/>
        </a:accent5>
        <a:accent6>
          <a:srgbClr val="496800"/>
        </a:accent6>
        <a:hlink>
          <a:srgbClr val="006637"/>
        </a:hlink>
        <a:folHlink>
          <a:srgbClr val="33660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6B7300"/>
        </a:accent1>
        <a:accent2>
          <a:srgbClr val="177339"/>
        </a:accent2>
        <a:accent3>
          <a:srgbClr val="FFFFFF"/>
        </a:accent3>
        <a:accent4>
          <a:srgbClr val="000000"/>
        </a:accent4>
        <a:accent5>
          <a:srgbClr val="BABCAA"/>
        </a:accent5>
        <a:accent6>
          <a:srgbClr val="146833"/>
        </a:accent6>
        <a:hlink>
          <a:srgbClr val="336600"/>
        </a:hlink>
        <a:folHlink>
          <a:srgbClr val="175373"/>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67548C"/>
        </a:accent1>
        <a:accent2>
          <a:srgbClr val="376E00"/>
        </a:accent2>
        <a:accent3>
          <a:srgbClr val="FFFFFF"/>
        </a:accent3>
        <a:accent4>
          <a:srgbClr val="000000"/>
        </a:accent4>
        <a:accent5>
          <a:srgbClr val="B8B3C5"/>
        </a:accent5>
        <a:accent6>
          <a:srgbClr val="316300"/>
        </a:accent6>
        <a:hlink>
          <a:srgbClr val="602966"/>
        </a:hlink>
        <a:folHlink>
          <a:srgbClr val="73372E"/>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808080"/>
        </a:lt2>
        <a:accent1>
          <a:srgbClr val="805500"/>
        </a:accent1>
        <a:accent2>
          <a:srgbClr val="8C3853"/>
        </a:accent2>
        <a:accent3>
          <a:srgbClr val="FFFFFF"/>
        </a:accent3>
        <a:accent4>
          <a:srgbClr val="000000"/>
        </a:accent4>
        <a:accent5>
          <a:srgbClr val="C0B4AA"/>
        </a:accent5>
        <a:accent6>
          <a:srgbClr val="7E324A"/>
        </a:accent6>
        <a:hlink>
          <a:srgbClr val="394980"/>
        </a:hlink>
        <a:folHlink>
          <a:srgbClr val="3061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CCFF99"/>
      </a:lt1>
      <a:dk2>
        <a:srgbClr val="000000"/>
      </a:dk2>
      <a:lt2>
        <a:srgbClr val="808080"/>
      </a:lt2>
      <a:accent1>
        <a:srgbClr val="6B7300"/>
      </a:accent1>
      <a:accent2>
        <a:srgbClr val="177339"/>
      </a:accent2>
      <a:accent3>
        <a:srgbClr val="E2FFCA"/>
      </a:accent3>
      <a:accent4>
        <a:srgbClr val="000000"/>
      </a:accent4>
      <a:accent5>
        <a:srgbClr val="BABCAA"/>
      </a:accent5>
      <a:accent6>
        <a:srgbClr val="146833"/>
      </a:accent6>
      <a:hlink>
        <a:srgbClr val="336600"/>
      </a:hlink>
      <a:folHlink>
        <a:srgbClr val="175373"/>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CCFF99"/>
        </a:lt1>
        <a:dk2>
          <a:srgbClr val="000000"/>
        </a:dk2>
        <a:lt2>
          <a:srgbClr val="808080"/>
        </a:lt2>
        <a:accent1>
          <a:srgbClr val="408000"/>
        </a:accent1>
        <a:accent2>
          <a:srgbClr val="517300"/>
        </a:accent2>
        <a:accent3>
          <a:srgbClr val="E2FFCA"/>
        </a:accent3>
        <a:accent4>
          <a:srgbClr val="000000"/>
        </a:accent4>
        <a:accent5>
          <a:srgbClr val="AFC0AA"/>
        </a:accent5>
        <a:accent6>
          <a:srgbClr val="496800"/>
        </a:accent6>
        <a:hlink>
          <a:srgbClr val="006637"/>
        </a:hlink>
        <a:folHlink>
          <a:srgbClr val="3366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CCFF99"/>
        </a:lt1>
        <a:dk2>
          <a:srgbClr val="000000"/>
        </a:dk2>
        <a:lt2>
          <a:srgbClr val="808080"/>
        </a:lt2>
        <a:accent1>
          <a:srgbClr val="6B7300"/>
        </a:accent1>
        <a:accent2>
          <a:srgbClr val="177339"/>
        </a:accent2>
        <a:accent3>
          <a:srgbClr val="E2FFCA"/>
        </a:accent3>
        <a:accent4>
          <a:srgbClr val="000000"/>
        </a:accent4>
        <a:accent5>
          <a:srgbClr val="BABCAA"/>
        </a:accent5>
        <a:accent6>
          <a:srgbClr val="146833"/>
        </a:accent6>
        <a:hlink>
          <a:srgbClr val="336600"/>
        </a:hlink>
        <a:folHlink>
          <a:srgbClr val="175373"/>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CCFF99"/>
        </a:lt1>
        <a:dk2>
          <a:srgbClr val="000000"/>
        </a:dk2>
        <a:lt2>
          <a:srgbClr val="808080"/>
        </a:lt2>
        <a:accent1>
          <a:srgbClr val="67548C"/>
        </a:accent1>
        <a:accent2>
          <a:srgbClr val="376E00"/>
        </a:accent2>
        <a:accent3>
          <a:srgbClr val="E2FFCA"/>
        </a:accent3>
        <a:accent4>
          <a:srgbClr val="000000"/>
        </a:accent4>
        <a:accent5>
          <a:srgbClr val="B8B3C5"/>
        </a:accent5>
        <a:accent6>
          <a:srgbClr val="316300"/>
        </a:accent6>
        <a:hlink>
          <a:srgbClr val="602966"/>
        </a:hlink>
        <a:folHlink>
          <a:srgbClr val="73372E"/>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CCFF99"/>
        </a:lt1>
        <a:dk2>
          <a:srgbClr val="000000"/>
        </a:dk2>
        <a:lt2>
          <a:srgbClr val="808080"/>
        </a:lt2>
        <a:accent1>
          <a:srgbClr val="805500"/>
        </a:accent1>
        <a:accent2>
          <a:srgbClr val="8C3853"/>
        </a:accent2>
        <a:accent3>
          <a:srgbClr val="E2FFCA"/>
        </a:accent3>
        <a:accent4>
          <a:srgbClr val="000000"/>
        </a:accent4>
        <a:accent5>
          <a:srgbClr val="C0B4AA"/>
        </a:accent5>
        <a:accent6>
          <a:srgbClr val="7E324A"/>
        </a:accent6>
        <a:hlink>
          <a:srgbClr val="394980"/>
        </a:hlink>
        <a:folHlink>
          <a:srgbClr val="3061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408000"/>
        </a:accent1>
        <a:accent2>
          <a:srgbClr val="517300"/>
        </a:accent2>
        <a:accent3>
          <a:srgbClr val="FFFFFF"/>
        </a:accent3>
        <a:accent4>
          <a:srgbClr val="000000"/>
        </a:accent4>
        <a:accent5>
          <a:srgbClr val="AFC0AA"/>
        </a:accent5>
        <a:accent6>
          <a:srgbClr val="496800"/>
        </a:accent6>
        <a:hlink>
          <a:srgbClr val="006637"/>
        </a:hlink>
        <a:folHlink>
          <a:srgbClr val="33660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6B7300"/>
        </a:accent1>
        <a:accent2>
          <a:srgbClr val="177339"/>
        </a:accent2>
        <a:accent3>
          <a:srgbClr val="FFFFFF"/>
        </a:accent3>
        <a:accent4>
          <a:srgbClr val="000000"/>
        </a:accent4>
        <a:accent5>
          <a:srgbClr val="BABCAA"/>
        </a:accent5>
        <a:accent6>
          <a:srgbClr val="146833"/>
        </a:accent6>
        <a:hlink>
          <a:srgbClr val="336600"/>
        </a:hlink>
        <a:folHlink>
          <a:srgbClr val="175373"/>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67548C"/>
        </a:accent1>
        <a:accent2>
          <a:srgbClr val="376E00"/>
        </a:accent2>
        <a:accent3>
          <a:srgbClr val="FFFFFF"/>
        </a:accent3>
        <a:accent4>
          <a:srgbClr val="000000"/>
        </a:accent4>
        <a:accent5>
          <a:srgbClr val="B8B3C5"/>
        </a:accent5>
        <a:accent6>
          <a:srgbClr val="316300"/>
        </a:accent6>
        <a:hlink>
          <a:srgbClr val="602966"/>
        </a:hlink>
        <a:folHlink>
          <a:srgbClr val="73372E"/>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808080"/>
        </a:lt2>
        <a:accent1>
          <a:srgbClr val="805500"/>
        </a:accent1>
        <a:accent2>
          <a:srgbClr val="8C3853"/>
        </a:accent2>
        <a:accent3>
          <a:srgbClr val="FFFFFF"/>
        </a:accent3>
        <a:accent4>
          <a:srgbClr val="000000"/>
        </a:accent4>
        <a:accent5>
          <a:srgbClr val="C0B4AA"/>
        </a:accent5>
        <a:accent6>
          <a:srgbClr val="7E324A"/>
        </a:accent6>
        <a:hlink>
          <a:srgbClr val="394980"/>
        </a:hlink>
        <a:folHlink>
          <a:srgbClr val="3061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D6950289EA72408316014E58E4DEC2" ma:contentTypeVersion="18" ma:contentTypeDescription="Create a new document." ma:contentTypeScope="" ma:versionID="9484dcd76b6a68e6d5ce0e0f5f2c1907">
  <xsd:schema xmlns:xsd="http://www.w3.org/2001/XMLSchema" xmlns:xs="http://www.w3.org/2001/XMLSchema" xmlns:p="http://schemas.microsoft.com/office/2006/metadata/properties" xmlns:ns2="c21625c4-e92c-4023-b836-2b6d7edcb1c1" xmlns:ns3="05f1579e-d71e-4220-b327-1d9af5ad114e" targetNamespace="http://schemas.microsoft.com/office/2006/metadata/properties" ma:root="true" ma:fieldsID="bfa7cea153332677970115da510db198" ns2:_="" ns3:_="">
    <xsd:import namespace="c21625c4-e92c-4023-b836-2b6d7edcb1c1"/>
    <xsd:import namespace="05f1579e-d71e-4220-b327-1d9af5ad114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lcf76f155ced4ddcb4097134ff3c332f" minOccurs="0"/>
                <xsd:element ref="ns3:TaxCatchAll" minOccurs="0"/>
                <xsd:element ref="ns2:MediaLengthInSecond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1625c4-e92c-4023-b836-2b6d7edcb1c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201f4c7-9dc6-41d9-979b-f5b752bbaa54"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f1579e-d71e-4220-b327-1d9af5ad114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0a833f5-8da6-437d-8fa4-676adce56343}" ma:internalName="TaxCatchAll" ma:showField="CatchAllData" ma:web="05f1579e-d71e-4220-b327-1d9af5ad11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21625c4-e92c-4023-b836-2b6d7edcb1c1">
      <Terms xmlns="http://schemas.microsoft.com/office/infopath/2007/PartnerControls"/>
    </lcf76f155ced4ddcb4097134ff3c332f>
    <TaxCatchAll xmlns="05f1579e-d71e-4220-b327-1d9af5ad114e" xsi:nil="true"/>
  </documentManagement>
</p:properties>
</file>

<file path=customXml/itemProps1.xml><?xml version="1.0" encoding="utf-8"?>
<ds:datastoreItem xmlns:ds="http://schemas.openxmlformats.org/officeDocument/2006/customXml" ds:itemID="{D7D3B6FD-A64C-4135-A29F-860FDB731D27}"/>
</file>

<file path=customXml/itemProps2.xml><?xml version="1.0" encoding="utf-8"?>
<ds:datastoreItem xmlns:ds="http://schemas.openxmlformats.org/officeDocument/2006/customXml" ds:itemID="{7D6D41D5-84EC-4B28-9851-00BB09348A37}"/>
</file>

<file path=customXml/itemProps3.xml><?xml version="1.0" encoding="utf-8"?>
<ds:datastoreItem xmlns:ds="http://schemas.openxmlformats.org/officeDocument/2006/customXml" ds:itemID="{4207706C-37AA-49A6-BE0B-BD1DA2EE0337}"/>
</file>

<file path=docProps/app.xml><?xml version="1.0" encoding="utf-8"?>
<Properties xmlns="http://schemas.openxmlformats.org/officeDocument/2006/extended-properties" xmlns:vt="http://schemas.openxmlformats.org/officeDocument/2006/docPropsVTypes">
  <Template>ind_1963_slide</Template>
  <TotalTime>801</TotalTime>
  <Words>260</Words>
  <Application>Microsoft Office PowerPoint</Application>
  <PresentationFormat>On-screen Show (4:3)</PresentationFormat>
  <Paragraphs>28</Paragraphs>
  <Slides>3</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3</vt:i4>
      </vt:variant>
    </vt:vector>
  </HeadingPairs>
  <TitlesOfParts>
    <vt:vector size="6" baseType="lpstr">
      <vt:lpstr>Arial</vt:lpstr>
      <vt:lpstr>ind_1963_slide</vt:lpstr>
      <vt:lpstr>1_Default Design</vt:lpstr>
      <vt:lpstr>Entry Requirements</vt:lpstr>
      <vt:lpstr>A-Level Chemistry</vt:lpstr>
      <vt:lpstr>Where Chemistry can take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Selena Burroughs</cp:lastModifiedBy>
  <cp:revision>18</cp:revision>
  <dcterms:created xsi:type="dcterms:W3CDTF">2016-10-19T09:08:14Z</dcterms:created>
  <dcterms:modified xsi:type="dcterms:W3CDTF">2023-10-15T20:01:51Z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0x01010044D6950289EA72408316014E58E4DEC2</vt:lpwstr>
  </property>
</Properties>
</file>