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67" r:id="rId7"/>
    <p:sldId id="268" r:id="rId8"/>
    <p:sldId id="269" r:id="rId9"/>
    <p:sldId id="262" r:id="rId10"/>
    <p:sldId id="258" r:id="rId11"/>
    <p:sldId id="257" r:id="rId12"/>
    <p:sldId id="259" r:id="rId13"/>
    <p:sldId id="260" r:id="rId14"/>
    <p:sldId id="261" r:id="rId15"/>
    <p:sldId id="263" r:id="rId16"/>
    <p:sldId id="266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4DF8E-69B4-460F-8A8A-381814FF96FD}" v="44" dt="2022-11-15T12:17:15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9" y="111323"/>
            <a:ext cx="1705396" cy="17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4" y="185738"/>
            <a:ext cx="584592" cy="5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1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3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3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7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AFCD-3ECC-4AC1-95DE-3083F7580264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3C28-352A-4A1C-9BE7-41D94A54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hambers.org.uk/press-office/press-releases/bcc-shortage-of-digital-skills-hampering-business-productivity-and-growth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dirty="0"/>
              <a:t>A Level</a:t>
            </a:r>
            <a:br>
              <a:rPr lang="en-GB" dirty="0"/>
            </a:br>
            <a:r>
              <a:rPr lang="en-GB" dirty="0"/>
              <a:t>Computer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pPr algn="r"/>
            <a:r>
              <a:rPr lang="en-GB" dirty="0"/>
              <a:t>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69"/>
          <a:stretch/>
        </p:blipFill>
        <p:spPr>
          <a:xfrm>
            <a:off x="283264" y="3722136"/>
            <a:ext cx="5753395" cy="27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2"/>
                </a:solidFill>
              </a:rPr>
              <a:t>Assessment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39132"/>
              </p:ext>
            </p:extLst>
          </p:nvPr>
        </p:nvGraphicFramePr>
        <p:xfrm>
          <a:off x="431890" y="1905567"/>
          <a:ext cx="8280219" cy="2048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0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415">
                <a:tc>
                  <a:txBody>
                    <a:bodyPr/>
                    <a:lstStyle/>
                    <a:p>
                      <a:r>
                        <a:rPr lang="en-GB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415">
                <a:tc>
                  <a:txBody>
                    <a:bodyPr/>
                    <a:lstStyle/>
                    <a:p>
                      <a:r>
                        <a:rPr lang="en-GB" dirty="0"/>
                        <a:t>01 Computer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Question Paper –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140 Marks/ 2Hrs 30Min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085">
                <a:tc>
                  <a:txBody>
                    <a:bodyPr/>
                    <a:lstStyle/>
                    <a:p>
                      <a:r>
                        <a:rPr lang="en-GB" dirty="0"/>
                        <a:t>02 Algorithms</a:t>
                      </a:r>
                      <a:r>
                        <a:rPr lang="en-GB" baseline="0" dirty="0"/>
                        <a:t> and Programming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Question Paper – 40%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140 Marks/ 2Hrs 30Min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15">
                <a:tc>
                  <a:txBody>
                    <a:bodyPr/>
                    <a:lstStyle/>
                    <a:p>
                      <a:r>
                        <a:rPr lang="en-GB" dirty="0"/>
                        <a:t>03 Programming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Project – 20%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Image result for assess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4168775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50" y="4593568"/>
            <a:ext cx="3829970" cy="17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119" y="1525179"/>
            <a:ext cx="7886700" cy="4351338"/>
          </a:xfrm>
        </p:spPr>
        <p:txBody>
          <a:bodyPr/>
          <a:lstStyle/>
          <a:p>
            <a:r>
              <a:rPr lang="en-GB" dirty="0"/>
              <a:t>Course Designed to build on GCSE</a:t>
            </a:r>
          </a:p>
          <a:p>
            <a:r>
              <a:rPr lang="en-GB" dirty="0"/>
              <a:t>With the novice in mind</a:t>
            </a:r>
          </a:p>
          <a:p>
            <a:r>
              <a:rPr lang="en-GB" dirty="0"/>
              <a:t>4/5 Grades in Computer Science</a:t>
            </a:r>
          </a:p>
          <a:p>
            <a:r>
              <a:rPr lang="en-GB" dirty="0"/>
              <a:t>M2 in Cambridge Nationals in IT</a:t>
            </a:r>
          </a:p>
          <a:p>
            <a:r>
              <a:rPr lang="en-GB" dirty="0"/>
              <a:t>GCSE grade 5 or above in English and Maths</a:t>
            </a:r>
          </a:p>
        </p:txBody>
      </p:sp>
      <p:pic>
        <p:nvPicPr>
          <p:cNvPr id="6146" name="Picture 2" descr="http://codecondo.com/wp-content/uploads/2014/04/5-Coding-Challenges-to-Help-You-Train-Your-Brain.jpg?4789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93" y="4375104"/>
            <a:ext cx="4414036" cy="24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4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98" y="1513612"/>
            <a:ext cx="4230733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Big Data Analytics</a:t>
            </a:r>
          </a:p>
          <a:p>
            <a:r>
              <a:rPr lang="en-GB" dirty="0"/>
              <a:t>Computer Science</a:t>
            </a:r>
          </a:p>
          <a:p>
            <a:r>
              <a:rPr lang="en-GB" dirty="0"/>
              <a:t>Database Professional</a:t>
            </a:r>
          </a:p>
          <a:p>
            <a:r>
              <a:rPr lang="en-GB" dirty="0"/>
              <a:t>Games Software Development</a:t>
            </a:r>
          </a:p>
          <a:p>
            <a:r>
              <a:rPr lang="en-GB" dirty="0"/>
              <a:t>Business information Systems</a:t>
            </a:r>
          </a:p>
          <a:p>
            <a:r>
              <a:rPr lang="en-GB" dirty="0"/>
              <a:t>Business and ICT</a:t>
            </a:r>
          </a:p>
          <a:p>
            <a:r>
              <a:rPr lang="en-GB" dirty="0"/>
              <a:t>Web and Cloud Computing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68807" y="1472071"/>
            <a:ext cx="4230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Enterprise Systems</a:t>
            </a:r>
          </a:p>
          <a:p>
            <a:r>
              <a:rPr lang="en-GB" dirty="0"/>
              <a:t>Artificial Intelligence</a:t>
            </a:r>
          </a:p>
          <a:p>
            <a:r>
              <a:rPr lang="en-GB" dirty="0"/>
              <a:t>Software Engineer</a:t>
            </a:r>
          </a:p>
          <a:p>
            <a:r>
              <a:rPr lang="en-GB" dirty="0"/>
              <a:t>Scientist</a:t>
            </a:r>
          </a:p>
          <a:p>
            <a:r>
              <a:rPr lang="en-GB" dirty="0"/>
              <a:t>Engineer</a:t>
            </a:r>
          </a:p>
        </p:txBody>
      </p:sp>
      <p:pic>
        <p:nvPicPr>
          <p:cNvPr id="7170" name="Picture 2" descr="Image result for unreal en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23" y="5129099"/>
            <a:ext cx="2508539" cy="15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unreal en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17" y="4039706"/>
            <a:ext cx="2893223" cy="166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8B52C-A276-4972-AF93-13E672BA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6"/>
            <a:ext cx="8354890" cy="7103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Outcomes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F62DB8-303C-4CD5-BF02-0958B5768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5" y="1409641"/>
            <a:ext cx="6896657" cy="5448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ECD6F4-3DCD-4559-B8BB-9A33FA97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6600">
            <a:off x="5519237" y="1603045"/>
            <a:ext cx="3411146" cy="4821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B0FE56-E50D-4660-840D-0BFF454AEBAD}"/>
              </a:ext>
            </a:extLst>
          </p:cNvPr>
          <p:cNvSpPr/>
          <p:nvPr/>
        </p:nvSpPr>
        <p:spPr>
          <a:xfrm>
            <a:off x="633743" y="4934139"/>
            <a:ext cx="4707790" cy="208229"/>
          </a:xfrm>
          <a:prstGeom prst="rect">
            <a:avLst/>
          </a:prstGeom>
          <a:solidFill>
            <a:srgbClr val="F1FA9E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humbs.dreamstime.com/t/computer-keyboard-questions-education-concept-word-selected-focus-enter-button-d-render-38487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15" y="933188"/>
            <a:ext cx="4721235" cy="314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4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8" y="804133"/>
            <a:ext cx="7886700" cy="3117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“Britain has seen an exponential growth in digital innovation, but the shortage of digital skills is threatening to derail the UK’s position as a dominant force in IT. The UK, at any one time, is facing a shortfall of around </a:t>
            </a:r>
            <a:r>
              <a:rPr lang="en-GB" b="1" dirty="0"/>
              <a:t>40,000 people </a:t>
            </a:r>
            <a:r>
              <a:rPr lang="en-GB" sz="2000" dirty="0"/>
              <a:t>with the necessary STEM skills to meet the demand of the </a:t>
            </a:r>
            <a:r>
              <a:rPr lang="en-GB" b="1" dirty="0"/>
              <a:t>digital economy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/>
              <a:t>The British Chamber of Commerce </a:t>
            </a:r>
            <a:r>
              <a:rPr lang="en-GB" sz="2000" dirty="0">
                <a:hlinkClick r:id="rId2"/>
              </a:rPr>
              <a:t>released a study</a:t>
            </a:r>
            <a:r>
              <a:rPr lang="en-GB" sz="2000" dirty="0"/>
              <a:t> which highlighted that </a:t>
            </a:r>
            <a:r>
              <a:rPr lang="en-GB" b="1" dirty="0"/>
              <a:t>75 percent </a:t>
            </a:r>
            <a:r>
              <a:rPr lang="en-GB" sz="2000" dirty="0"/>
              <a:t>of UK businesses reported a digital skills shortage in their employee base.”</a:t>
            </a:r>
          </a:p>
        </p:txBody>
      </p:sp>
    </p:spTree>
    <p:extLst>
      <p:ext uri="{BB962C8B-B14F-4D97-AF65-F5344CB8AC3E}">
        <p14:creationId xmlns:p14="http://schemas.microsoft.com/office/powerpoint/2010/main" val="300263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4197-FE55-3748-6DBC-8A82F73D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A120A-5B34-4B10-A1EB-0C9C4CC52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17467-440C-F749-19EA-D7CCC6B4D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2" y="796062"/>
            <a:ext cx="8710415" cy="52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077D-D92E-D216-0219-A1918E5B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96C6-1369-2C7B-AA61-D98C6D93E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E3654-7F1B-F7C9-D3FA-F2FAD4FD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5" y="788441"/>
            <a:ext cx="8649450" cy="52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6F7C-D995-192A-AB30-24A04A63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DAA0A-2A85-5F88-48A5-B072D5E2E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14ACC-2F09-26AF-825B-5290E481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61" y="685562"/>
            <a:ext cx="8733277" cy="54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6037"/>
            <a:ext cx="7886700" cy="4351338"/>
          </a:xfrm>
        </p:spPr>
        <p:txBody>
          <a:bodyPr/>
          <a:lstStyle/>
          <a:p>
            <a:r>
              <a:rPr lang="en-GB" sz="4400" dirty="0"/>
              <a:t>Challenging</a:t>
            </a:r>
          </a:p>
          <a:p>
            <a:r>
              <a:rPr lang="en-GB" sz="4400" dirty="0"/>
              <a:t>Problem Solving</a:t>
            </a:r>
          </a:p>
          <a:p>
            <a:r>
              <a:rPr lang="en-GB" sz="4400" dirty="0"/>
              <a:t>Crosses Subject Boundaries</a:t>
            </a:r>
          </a:p>
          <a:p>
            <a:pPr lvl="1"/>
            <a:r>
              <a:rPr lang="en-GB" sz="4000" dirty="0"/>
              <a:t>Maths, Science, Humanities</a:t>
            </a:r>
          </a:p>
          <a:p>
            <a:r>
              <a:rPr lang="en-GB" sz="4400" dirty="0"/>
              <a:t>Human Achievement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The Science in Computer Science,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4476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2129">
            <a:off x="5031321" y="159487"/>
            <a:ext cx="3557875" cy="3173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6695">
            <a:off x="4939894" y="3242573"/>
            <a:ext cx="3832933" cy="2295405"/>
          </a:xfrm>
          <a:prstGeom prst="rect">
            <a:avLst/>
          </a:prstGeom>
        </p:spPr>
      </p:pic>
      <p:pic>
        <p:nvPicPr>
          <p:cNvPr id="1026" name="Picture 2" descr="Image result for computer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4206">
            <a:off x="372217" y="827195"/>
            <a:ext cx="4268305" cy="1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E29B2-F2AC-F801-B6E5-DEE8A7DF6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9262">
            <a:off x="243465" y="3492944"/>
            <a:ext cx="4009902" cy="2463831"/>
          </a:xfrm>
          <a:prstGeom prst="rect">
            <a:avLst/>
          </a:prstGeom>
        </p:spPr>
      </p:pic>
      <p:pic>
        <p:nvPicPr>
          <p:cNvPr id="1028" name="Picture 4" descr="An illustration of a brain made out of ones and zero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5" y="1011313"/>
            <a:ext cx="5342750" cy="53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mputer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80" y="4577782"/>
            <a:ext cx="2662087" cy="212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/>
                </a:solidFill>
              </a:rPr>
              <a:t>Course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Focus on programming </a:t>
            </a:r>
            <a:r>
              <a:rPr lang="en-GB"/>
              <a:t>and algorithms</a:t>
            </a:r>
            <a:endParaRPr lang="en-GB" dirty="0"/>
          </a:p>
          <a:p>
            <a:pPr lvl="1"/>
            <a:r>
              <a:rPr lang="en-GB" dirty="0"/>
              <a:t>Python, HTML, </a:t>
            </a:r>
            <a:r>
              <a:rPr lang="en-GB" dirty="0" err="1"/>
              <a:t>Javascript</a:t>
            </a:r>
            <a:r>
              <a:rPr lang="en-GB" dirty="0"/>
              <a:t>, Students Choice</a:t>
            </a:r>
          </a:p>
          <a:p>
            <a:r>
              <a:rPr lang="en-GB" dirty="0"/>
              <a:t>Computational thinking at the core</a:t>
            </a:r>
          </a:p>
          <a:p>
            <a:pPr lvl="1"/>
            <a:r>
              <a:rPr lang="en-GB" dirty="0"/>
              <a:t>Problem Solving</a:t>
            </a:r>
          </a:p>
          <a:p>
            <a:pPr lvl="1"/>
            <a:r>
              <a:rPr lang="en-GB" dirty="0"/>
              <a:t>Design Systems</a:t>
            </a:r>
          </a:p>
          <a:p>
            <a:r>
              <a:rPr lang="en-GB" dirty="0"/>
              <a:t>Understanding human and machine intelligence</a:t>
            </a:r>
          </a:p>
          <a:p>
            <a:r>
              <a:rPr lang="en-GB" dirty="0"/>
              <a:t>Expanded Math’s Focus</a:t>
            </a:r>
          </a:p>
          <a:p>
            <a:r>
              <a:rPr lang="en-GB" dirty="0"/>
              <a:t>Clear Progression</a:t>
            </a:r>
          </a:p>
          <a:p>
            <a:pPr lvl="1"/>
            <a:r>
              <a:rPr lang="en-GB" dirty="0"/>
              <a:t>BCS, CAS and top universities.</a:t>
            </a:r>
          </a:p>
        </p:txBody>
      </p:sp>
    </p:spTree>
    <p:extLst>
      <p:ext uri="{BB962C8B-B14F-4D97-AF65-F5344CB8AC3E}">
        <p14:creationId xmlns:p14="http://schemas.microsoft.com/office/powerpoint/2010/main" val="41190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The Components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418" y="1616767"/>
            <a:ext cx="47606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01 Computer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characteristics of contemporary processors,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Input, output and storage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Software and software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Exchanging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types, data structures and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Legal, moral, cultural and ethical issues</a:t>
            </a:r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49064" y="1613586"/>
            <a:ext cx="39084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02 Algorithms and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Elements of computational thinking Programming and 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Pattern recognition, abstraction and decomposition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Algorithm design and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Standard algorithms.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602" y="4335435"/>
            <a:ext cx="338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03 Programming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Evaluation</a:t>
            </a:r>
          </a:p>
        </p:txBody>
      </p:sp>
      <p:pic>
        <p:nvPicPr>
          <p:cNvPr id="4098" name="Picture 2" descr="Image result for computer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92" y="5061480"/>
            <a:ext cx="6051016" cy="16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2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625c4-e92c-4023-b836-2b6d7edcb1c1">
      <Terms xmlns="http://schemas.microsoft.com/office/infopath/2007/PartnerControls"/>
    </lcf76f155ced4ddcb4097134ff3c332f>
    <TaxCatchAll xmlns="05f1579e-d71e-4220-b327-1d9af5ad11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6950289EA72408316014E58E4DEC2" ma:contentTypeVersion="18" ma:contentTypeDescription="Create a new document." ma:contentTypeScope="" ma:versionID="9484dcd76b6a68e6d5ce0e0f5f2c1907">
  <xsd:schema xmlns:xsd="http://www.w3.org/2001/XMLSchema" xmlns:xs="http://www.w3.org/2001/XMLSchema" xmlns:p="http://schemas.microsoft.com/office/2006/metadata/properties" xmlns:ns2="c21625c4-e92c-4023-b836-2b6d7edcb1c1" xmlns:ns3="05f1579e-d71e-4220-b327-1d9af5ad114e" targetNamespace="http://schemas.microsoft.com/office/2006/metadata/properties" ma:root="true" ma:fieldsID="bfa7cea153332677970115da510db198" ns2:_="" ns3:_="">
    <xsd:import namespace="c21625c4-e92c-4023-b836-2b6d7edcb1c1"/>
    <xsd:import namespace="05f1579e-d71e-4220-b327-1d9af5ad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25c4-e92c-4023-b836-2b6d7edcb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1f4c7-9dc6-41d9-979b-f5b752bba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1579e-d71e-4220-b327-1d9af5ad1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a833f5-8da6-437d-8fa4-676adce56343}" ma:internalName="TaxCatchAll" ma:showField="CatchAllData" ma:web="05f1579e-d71e-4220-b327-1d9af5ad1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149F1-7295-492E-BF83-66F4270D7CD3}">
  <ds:schemaRefs>
    <ds:schemaRef ds:uri="http://schemas.microsoft.com/office/2006/metadata/properties"/>
    <ds:schemaRef ds:uri="http://schemas.microsoft.com/office/infopath/2007/PartnerControls"/>
    <ds:schemaRef ds:uri="c21625c4-e92c-4023-b836-2b6d7edcb1c1"/>
    <ds:schemaRef ds:uri="05f1579e-d71e-4220-b327-1d9af5ad114e"/>
  </ds:schemaRefs>
</ds:datastoreItem>
</file>

<file path=customXml/itemProps2.xml><?xml version="1.0" encoding="utf-8"?>
<ds:datastoreItem xmlns:ds="http://schemas.openxmlformats.org/officeDocument/2006/customXml" ds:itemID="{5B68E0C1-E2EA-49C3-9D6E-2563525C6C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D08970-321E-45B9-ADE8-31EE6D33B48A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320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 Level Computer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Design</vt:lpstr>
      <vt:lpstr>The Components</vt:lpstr>
      <vt:lpstr>Assessment</vt:lpstr>
      <vt:lpstr>Course Requirements</vt:lpstr>
      <vt:lpstr>Progression</vt:lpstr>
      <vt:lpstr>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Computer Science</dc:title>
  <dc:creator>JWright</dc:creator>
  <cp:lastModifiedBy>Selena Burroughs</cp:lastModifiedBy>
  <cp:revision>6</cp:revision>
  <dcterms:created xsi:type="dcterms:W3CDTF">2019-10-30T17:29:38Z</dcterms:created>
  <dcterms:modified xsi:type="dcterms:W3CDTF">2023-10-16T12:33:14Z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0x01010044D6950289EA72408316014E58E4DEC2</vt:lpwstr>
  </property>
</Properties>
</file>