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15"/>
  </p:notesMasterIdLst>
  <p:handoutMasterIdLst>
    <p:handoutMasterId r:id="rId16"/>
  </p:handoutMasterIdLst>
  <p:sldIdLst>
    <p:sldId id="263" r:id="rId5"/>
    <p:sldId id="260" r:id="rId6"/>
    <p:sldId id="258" r:id="rId7"/>
    <p:sldId id="259" r:id="rId8"/>
    <p:sldId id="281" r:id="rId9"/>
    <p:sldId id="319" r:id="rId10"/>
    <p:sldId id="297" r:id="rId11"/>
    <p:sldId id="305" r:id="rId12"/>
    <p:sldId id="318" r:id="rId13"/>
    <p:sldId id="320" r:id="rId14"/>
  </p:sldIdLst>
  <p:sldSz cx="9144000" cy="6858000" type="screen4x3"/>
  <p:notesSz cx="6858000" cy="9144000"/>
  <p:embeddedFontLst>
    <p:embeddedFont>
      <p:font typeface="AQA Chevin Pro Light" panose="020B0604020202020204" charset="0"/>
      <p:regular r:id="rId17"/>
      <p:italic r:id="rId18"/>
    </p:embeddedFont>
    <p:embeddedFont>
      <p:font typeface="AQA Chevin Pro Medium" panose="020B060402020202020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A1277E-EE90-465D-B6B5-0D7198C0D3F9}">
          <p14:sldIdLst>
            <p14:sldId id="263"/>
            <p14:sldId id="260"/>
            <p14:sldId id="258"/>
            <p14:sldId id="259"/>
            <p14:sldId id="281"/>
            <p14:sldId id="319"/>
            <p14:sldId id="297"/>
            <p14:sldId id="305"/>
            <p14:sldId id="318"/>
          </p14:sldIdLst>
        </p14:section>
        <p14:section name="Untitled Section" id="{96A02001-81B7-4E80-8823-6EADFA59AA0F}">
          <p14:sldIdLst>
            <p14:sldId id="320"/>
          </p14:sldIdLst>
        </p14:section>
      </p14:sectionLst>
    </p:ext>
    <p:ext uri="{EFAFB233-063F-42B5-8137-9DF3F51BA10A}">
      <p15:sldGuideLst xmlns:p15="http://schemas.microsoft.com/office/powerpoint/2012/main">
        <p15:guide id="1" orient="horz" pos="2183" userDrawn="1">
          <p15:clr>
            <a:srgbClr val="A4A3A4"/>
          </p15:clr>
        </p15:guide>
        <p15:guide id="2" pos="30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Emma" initials="JE" lastIdx="7" clrIdx="0"/>
  <p:cmAuthor id="2" name="Muncey, Stacey" initials="MS" lastIdx="2" clrIdx="1"/>
  <p:cmAuthor id="3" name="Neville, Deb" initials="ND" lastIdx="25" clrIdx="2">
    <p:extLst>
      <p:ext uri="{19B8F6BF-5375-455C-9EA6-DF929625EA0E}">
        <p15:presenceInfo xmlns:p15="http://schemas.microsoft.com/office/powerpoint/2012/main" userId="S-1-5-21-1757981266-1078081533-725345543-961762" providerId="AD"/>
      </p:ext>
    </p:extLst>
  </p:cmAuthor>
  <p:cmAuthor id="4" name="Bird, Kathryn" initials="BK" lastIdx="7" clrIdx="3">
    <p:extLst>
      <p:ext uri="{19B8F6BF-5375-455C-9EA6-DF929625EA0E}">
        <p15:presenceInfo xmlns:p15="http://schemas.microsoft.com/office/powerpoint/2012/main" userId="S-1-5-21-1757981266-1078081533-725345543-88405" providerId="AD"/>
      </p:ext>
    </p:extLst>
  </p:cmAuthor>
  <p:cmAuthor id="5" name="Jennifer Obaditch" initials="JO" lastIdx="8" clrIdx="4">
    <p:extLst>
      <p:ext uri="{19B8F6BF-5375-455C-9EA6-DF929625EA0E}">
        <p15:presenceInfo xmlns:p15="http://schemas.microsoft.com/office/powerpoint/2012/main" userId="S-1-5-21-1757981266-1078081533-725345543-109400" providerId="AD"/>
      </p:ext>
    </p:extLst>
  </p:cmAuthor>
  <p:cmAuthor id="6" name="Woodbridge, Zoe" initials="WZ" lastIdx="4" clrIdx="5">
    <p:extLst>
      <p:ext uri="{19B8F6BF-5375-455C-9EA6-DF929625EA0E}">
        <p15:presenceInfo xmlns:p15="http://schemas.microsoft.com/office/powerpoint/2012/main" userId="S-1-5-21-1757981266-1078081533-725345543-121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CD7"/>
    <a:srgbClr val="EB962D"/>
    <a:srgbClr val="6464A0"/>
    <a:srgbClr val="72AACC"/>
    <a:srgbClr val="B0CFE2"/>
    <a:srgbClr val="326889"/>
    <a:srgbClr val="EDF7F6"/>
    <a:srgbClr val="6B71A9"/>
    <a:srgbClr val="E6E6E6"/>
    <a:srgbClr val="F7D5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autoAdjust="0"/>
    <p:restoredTop sz="95097" autoAdjust="0"/>
  </p:normalViewPr>
  <p:slideViewPr>
    <p:cSldViewPr snapToGrid="0" snapToObjects="1" showGuides="1">
      <p:cViewPr varScale="1">
        <p:scale>
          <a:sx n="86" d="100"/>
          <a:sy n="86" d="100"/>
        </p:scale>
        <p:origin x="1354" y="58"/>
      </p:cViewPr>
      <p:guideLst>
        <p:guide orient="horz" pos="2183"/>
        <p:guide pos="30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ena Burroughs" userId="e75339a4-99cb-485b-a069-4577737d7c5c" providerId="ADAL" clId="{7C5FF5C4-9940-4DF9-BD29-8890BF6A121D}"/>
    <pc:docChg chg="custSel addSld delSld modSld sldOrd modSection">
      <pc:chgData name="Selena Burroughs" userId="e75339a4-99cb-485b-a069-4577737d7c5c" providerId="ADAL" clId="{7C5FF5C4-9940-4DF9-BD29-8890BF6A121D}" dt="2023-10-15T19:51:22.491" v="98" actId="20577"/>
      <pc:docMkLst>
        <pc:docMk/>
      </pc:docMkLst>
      <pc:sldChg chg="modSp add mod">
        <pc:chgData name="Selena Burroughs" userId="e75339a4-99cb-485b-a069-4577737d7c5c" providerId="ADAL" clId="{7C5FF5C4-9940-4DF9-BD29-8890BF6A121D}" dt="2023-10-15T19:45:49.566" v="31" actId="1076"/>
        <pc:sldMkLst>
          <pc:docMk/>
          <pc:sldMk cId="799018185" sldId="258"/>
        </pc:sldMkLst>
        <pc:spChg chg="mod">
          <ac:chgData name="Selena Burroughs" userId="e75339a4-99cb-485b-a069-4577737d7c5c" providerId="ADAL" clId="{7C5FF5C4-9940-4DF9-BD29-8890BF6A121D}" dt="2023-10-15T19:45:44.053" v="30" actId="113"/>
          <ac:spMkLst>
            <pc:docMk/>
            <pc:sldMk cId="799018185" sldId="258"/>
            <ac:spMk id="20481" creationId="{21A278E3-3EA4-9A40-AF9D-D53023C8E5DA}"/>
          </ac:spMkLst>
        </pc:spChg>
        <pc:graphicFrameChg chg="mod">
          <ac:chgData name="Selena Burroughs" userId="e75339a4-99cb-485b-a069-4577737d7c5c" providerId="ADAL" clId="{7C5FF5C4-9940-4DF9-BD29-8890BF6A121D}" dt="2023-10-15T19:45:49.566" v="31" actId="1076"/>
          <ac:graphicFrameMkLst>
            <pc:docMk/>
            <pc:sldMk cId="799018185" sldId="258"/>
            <ac:graphicFrameMk id="20484" creationId="{D48987DA-EA5C-48F5-AABE-8DC2407BB9AC}"/>
          </ac:graphicFrameMkLst>
        </pc:graphicFrameChg>
      </pc:sldChg>
      <pc:sldChg chg="modSp add mod">
        <pc:chgData name="Selena Burroughs" userId="e75339a4-99cb-485b-a069-4577737d7c5c" providerId="ADAL" clId="{7C5FF5C4-9940-4DF9-BD29-8890BF6A121D}" dt="2023-10-15T19:46:08.909" v="34" actId="1076"/>
        <pc:sldMkLst>
          <pc:docMk/>
          <pc:sldMk cId="1191170475" sldId="259"/>
        </pc:sldMkLst>
        <pc:spChg chg="mod">
          <ac:chgData name="Selena Burroughs" userId="e75339a4-99cb-485b-a069-4577737d7c5c" providerId="ADAL" clId="{7C5FF5C4-9940-4DF9-BD29-8890BF6A121D}" dt="2023-10-15T19:46:02.367" v="33" actId="113"/>
          <ac:spMkLst>
            <pc:docMk/>
            <pc:sldMk cId="1191170475" sldId="259"/>
            <ac:spMk id="21505" creationId="{6D7497CF-07BE-8042-AB2E-2F6E2D08EF20}"/>
          </ac:spMkLst>
        </pc:spChg>
        <pc:graphicFrameChg chg="mod">
          <ac:chgData name="Selena Burroughs" userId="e75339a4-99cb-485b-a069-4577737d7c5c" providerId="ADAL" clId="{7C5FF5C4-9940-4DF9-BD29-8890BF6A121D}" dt="2023-10-15T19:46:08.909" v="34" actId="1076"/>
          <ac:graphicFrameMkLst>
            <pc:docMk/>
            <pc:sldMk cId="1191170475" sldId="259"/>
            <ac:graphicFrameMk id="21508" creationId="{1A7DDBFA-AC3C-4E19-B092-8AD4832C50C9}"/>
          </ac:graphicFrameMkLst>
        </pc:graphicFrameChg>
      </pc:sldChg>
      <pc:sldChg chg="modSp add mod">
        <pc:chgData name="Selena Burroughs" userId="e75339a4-99cb-485b-a069-4577737d7c5c" providerId="ADAL" clId="{7C5FF5C4-9940-4DF9-BD29-8890BF6A121D}" dt="2023-10-15T19:51:22.491" v="98" actId="20577"/>
        <pc:sldMkLst>
          <pc:docMk/>
          <pc:sldMk cId="2826555454" sldId="260"/>
        </pc:sldMkLst>
        <pc:spChg chg="mod">
          <ac:chgData name="Selena Burroughs" userId="e75339a4-99cb-485b-a069-4577737d7c5c" providerId="ADAL" clId="{7C5FF5C4-9940-4DF9-BD29-8890BF6A121D}" dt="2023-10-15T19:45:10.089" v="21" actId="113"/>
          <ac:spMkLst>
            <pc:docMk/>
            <pc:sldMk cId="2826555454" sldId="260"/>
            <ac:spMk id="22529" creationId="{5F282AE6-F3C0-AC42-AE57-71CDA0F3D0A5}"/>
          </ac:spMkLst>
        </pc:spChg>
        <pc:spChg chg="mod">
          <ac:chgData name="Selena Burroughs" userId="e75339a4-99cb-485b-a069-4577737d7c5c" providerId="ADAL" clId="{7C5FF5C4-9940-4DF9-BD29-8890BF6A121D}" dt="2023-10-15T19:51:22.491" v="98" actId="20577"/>
          <ac:spMkLst>
            <pc:docMk/>
            <pc:sldMk cId="2826555454" sldId="260"/>
            <ac:spMk id="22530" creationId="{968D5448-42B3-5247-9AC6-42847A32CA47}"/>
          </ac:spMkLst>
        </pc:spChg>
      </pc:sldChg>
      <pc:sldChg chg="modSp mod">
        <pc:chgData name="Selena Burroughs" userId="e75339a4-99cb-485b-a069-4577737d7c5c" providerId="ADAL" clId="{7C5FF5C4-9940-4DF9-BD29-8890BF6A121D}" dt="2023-10-15T19:42:39.749" v="14" actId="20577"/>
        <pc:sldMkLst>
          <pc:docMk/>
          <pc:sldMk cId="1855347997" sldId="263"/>
        </pc:sldMkLst>
        <pc:spChg chg="mod">
          <ac:chgData name="Selena Burroughs" userId="e75339a4-99cb-485b-a069-4577737d7c5c" providerId="ADAL" clId="{7C5FF5C4-9940-4DF9-BD29-8890BF6A121D}" dt="2023-10-15T19:42:30.954" v="12" actId="20577"/>
          <ac:spMkLst>
            <pc:docMk/>
            <pc:sldMk cId="1855347997" sldId="263"/>
            <ac:spMk id="3" creationId="{B463BBB9-9927-2D40-0B28-770DAFB3104E}"/>
          </ac:spMkLst>
        </pc:spChg>
        <pc:spChg chg="mod">
          <ac:chgData name="Selena Burroughs" userId="e75339a4-99cb-485b-a069-4577737d7c5c" providerId="ADAL" clId="{7C5FF5C4-9940-4DF9-BD29-8890BF6A121D}" dt="2023-10-15T19:42:39.749" v="14" actId="20577"/>
          <ac:spMkLst>
            <pc:docMk/>
            <pc:sldMk cId="1855347997" sldId="263"/>
            <ac:spMk id="5" creationId="{00000000-0000-0000-0000-000000000000}"/>
          </ac:spMkLst>
        </pc:spChg>
      </pc:sldChg>
      <pc:sldChg chg="ord">
        <pc:chgData name="Selena Burroughs" userId="e75339a4-99cb-485b-a069-4577737d7c5c" providerId="ADAL" clId="{7C5FF5C4-9940-4DF9-BD29-8890BF6A121D}" dt="2023-10-15T19:48:22.132" v="55"/>
        <pc:sldMkLst>
          <pc:docMk/>
          <pc:sldMk cId="2871086432" sldId="281"/>
        </pc:sldMkLst>
      </pc:sldChg>
      <pc:sldChg chg="modSp add del mod">
        <pc:chgData name="Selena Burroughs" userId="e75339a4-99cb-485b-a069-4577737d7c5c" providerId="ADAL" clId="{7C5FF5C4-9940-4DF9-BD29-8890BF6A121D}" dt="2023-10-15T19:47:38.724" v="47" actId="47"/>
        <pc:sldMkLst>
          <pc:docMk/>
          <pc:sldMk cId="495244238" sldId="289"/>
        </pc:sldMkLst>
        <pc:spChg chg="mod">
          <ac:chgData name="Selena Burroughs" userId="e75339a4-99cb-485b-a069-4577737d7c5c" providerId="ADAL" clId="{7C5FF5C4-9940-4DF9-BD29-8890BF6A121D}" dt="2023-10-15T19:46:20.282" v="35" actId="113"/>
          <ac:spMkLst>
            <pc:docMk/>
            <pc:sldMk cId="495244238" sldId="289"/>
            <ac:spMk id="2" creationId="{18A4E08D-AEDF-4047-B322-30883B2266E3}"/>
          </ac:spMkLst>
        </pc:spChg>
        <pc:spChg chg="mod">
          <ac:chgData name="Selena Burroughs" userId="e75339a4-99cb-485b-a069-4577737d7c5c" providerId="ADAL" clId="{7C5FF5C4-9940-4DF9-BD29-8890BF6A121D}" dt="2023-10-15T19:47:13.478" v="43" actId="5793"/>
          <ac:spMkLst>
            <pc:docMk/>
            <pc:sldMk cId="495244238" sldId="289"/>
            <ac:spMk id="3" creationId="{BD974ADB-9D8F-9F4E-BC8E-6BFBEC24E2D3}"/>
          </ac:spMkLst>
        </pc:spChg>
      </pc:sldChg>
      <pc:sldChg chg="add del">
        <pc:chgData name="Selena Burroughs" userId="e75339a4-99cb-485b-a069-4577737d7c5c" providerId="ADAL" clId="{7C5FF5C4-9940-4DF9-BD29-8890BF6A121D}" dt="2023-10-15T19:44:04.465" v="17" actId="47"/>
        <pc:sldMkLst>
          <pc:docMk/>
          <pc:sldMk cId="1579121078" sldId="290"/>
        </pc:sldMkLst>
      </pc:sldChg>
      <pc:sldChg chg="del">
        <pc:chgData name="Selena Burroughs" userId="e75339a4-99cb-485b-a069-4577737d7c5c" providerId="ADAL" clId="{7C5FF5C4-9940-4DF9-BD29-8890BF6A121D}" dt="2023-10-15T19:47:23.363" v="44" actId="47"/>
        <pc:sldMkLst>
          <pc:docMk/>
          <pc:sldMk cId="3382737635" sldId="292"/>
        </pc:sldMkLst>
      </pc:sldChg>
      <pc:sldChg chg="ord">
        <pc:chgData name="Selena Burroughs" userId="e75339a4-99cb-485b-a069-4577737d7c5c" providerId="ADAL" clId="{7C5FF5C4-9940-4DF9-BD29-8890BF6A121D}" dt="2023-10-15T19:47:52.172" v="49"/>
        <pc:sldMkLst>
          <pc:docMk/>
          <pc:sldMk cId="1637112030" sldId="297"/>
        </pc:sldMkLst>
      </pc:sldChg>
      <pc:sldChg chg="ord">
        <pc:chgData name="Selena Burroughs" userId="e75339a4-99cb-485b-a069-4577737d7c5c" providerId="ADAL" clId="{7C5FF5C4-9940-4DF9-BD29-8890BF6A121D}" dt="2023-10-15T19:47:55.019" v="51"/>
        <pc:sldMkLst>
          <pc:docMk/>
          <pc:sldMk cId="2067275510" sldId="305"/>
        </pc:sldMkLst>
      </pc:sldChg>
      <pc:sldChg chg="del">
        <pc:chgData name="Selena Burroughs" userId="e75339a4-99cb-485b-a069-4577737d7c5c" providerId="ADAL" clId="{7C5FF5C4-9940-4DF9-BD29-8890BF6A121D}" dt="2023-10-15T19:48:27.729" v="56" actId="47"/>
        <pc:sldMkLst>
          <pc:docMk/>
          <pc:sldMk cId="1876274481" sldId="306"/>
        </pc:sldMkLst>
      </pc:sldChg>
      <pc:sldChg chg="del">
        <pc:chgData name="Selena Burroughs" userId="e75339a4-99cb-485b-a069-4577737d7c5c" providerId="ADAL" clId="{7C5FF5C4-9940-4DF9-BD29-8890BF6A121D}" dt="2023-10-15T19:48:55.063" v="57" actId="47"/>
        <pc:sldMkLst>
          <pc:docMk/>
          <pc:sldMk cId="2883483769" sldId="309"/>
        </pc:sldMkLst>
      </pc:sldChg>
      <pc:sldChg chg="del">
        <pc:chgData name="Selena Burroughs" userId="e75339a4-99cb-485b-a069-4577737d7c5c" providerId="ADAL" clId="{7C5FF5C4-9940-4DF9-BD29-8890BF6A121D}" dt="2023-10-15T19:48:57.328" v="58" actId="47"/>
        <pc:sldMkLst>
          <pc:docMk/>
          <pc:sldMk cId="3695259795" sldId="310"/>
        </pc:sldMkLst>
      </pc:sldChg>
      <pc:sldChg chg="del">
        <pc:chgData name="Selena Burroughs" userId="e75339a4-99cb-485b-a069-4577737d7c5c" providerId="ADAL" clId="{7C5FF5C4-9940-4DF9-BD29-8890BF6A121D}" dt="2023-10-15T19:49:00.144" v="59" actId="47"/>
        <pc:sldMkLst>
          <pc:docMk/>
          <pc:sldMk cId="4045181325" sldId="311"/>
        </pc:sldMkLst>
      </pc:sldChg>
      <pc:sldChg chg="del">
        <pc:chgData name="Selena Burroughs" userId="e75339a4-99cb-485b-a069-4577737d7c5c" providerId="ADAL" clId="{7C5FF5C4-9940-4DF9-BD29-8890BF6A121D}" dt="2023-10-15T19:49:02.696" v="60" actId="47"/>
        <pc:sldMkLst>
          <pc:docMk/>
          <pc:sldMk cId="4006348891" sldId="312"/>
        </pc:sldMkLst>
      </pc:sldChg>
      <pc:sldChg chg="ord">
        <pc:chgData name="Selena Burroughs" userId="e75339a4-99cb-485b-a069-4577737d7c5c" providerId="ADAL" clId="{7C5FF5C4-9940-4DF9-BD29-8890BF6A121D}" dt="2023-10-15T19:47:37.233" v="46"/>
        <pc:sldMkLst>
          <pc:docMk/>
          <pc:sldMk cId="3965972831" sldId="319"/>
        </pc:sldMkLst>
      </pc:sldChg>
      <pc:sldChg chg="modSp mod">
        <pc:chgData name="Selena Burroughs" userId="e75339a4-99cb-485b-a069-4577737d7c5c" providerId="ADAL" clId="{7C5FF5C4-9940-4DF9-BD29-8890BF6A121D}" dt="2023-10-15T19:49:19.658" v="87" actId="20577"/>
        <pc:sldMkLst>
          <pc:docMk/>
          <pc:sldMk cId="55204385" sldId="320"/>
        </pc:sldMkLst>
        <pc:spChg chg="mod">
          <ac:chgData name="Selena Burroughs" userId="e75339a4-99cb-485b-a069-4577737d7c5c" providerId="ADAL" clId="{7C5FF5C4-9940-4DF9-BD29-8890BF6A121D}" dt="2023-10-15T19:49:13.584" v="73" actId="20577"/>
          <ac:spMkLst>
            <pc:docMk/>
            <pc:sldMk cId="55204385" sldId="320"/>
            <ac:spMk id="3" creationId="{B463BBB9-9927-2D40-0B28-770DAFB3104E}"/>
          </ac:spMkLst>
        </pc:spChg>
        <pc:spChg chg="mod">
          <ac:chgData name="Selena Burroughs" userId="e75339a4-99cb-485b-a069-4577737d7c5c" providerId="ADAL" clId="{7C5FF5C4-9940-4DF9-BD29-8890BF6A121D}" dt="2023-10-15T19:49:19.658" v="87" actId="20577"/>
          <ac:spMkLst>
            <pc:docMk/>
            <pc:sldMk cId="55204385" sldId="320"/>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sz="1600" b="0" dirty="0">
                <a:solidFill>
                  <a:schemeClr val="tx1"/>
                </a:solidFill>
              </a:rPr>
              <a:t>Students that progress</a:t>
            </a:r>
            <a:r>
              <a:rPr lang="en-GB" sz="1600" b="0" baseline="0" dirty="0">
                <a:solidFill>
                  <a:schemeClr val="tx1"/>
                </a:solidFill>
              </a:rPr>
              <a:t> from first year</a:t>
            </a:r>
            <a:br>
              <a:rPr lang="en-GB" sz="1600" b="0" baseline="0" dirty="0">
                <a:solidFill>
                  <a:schemeClr val="tx1"/>
                </a:solidFill>
              </a:rPr>
            </a:br>
            <a:r>
              <a:rPr lang="en-GB" sz="1600" b="0" baseline="0" dirty="0">
                <a:solidFill>
                  <a:schemeClr val="tx1"/>
                </a:solidFill>
              </a:rPr>
              <a:t>to second year at University of Southampton</a:t>
            </a:r>
            <a:endParaRPr lang="en-GB" sz="1600" b="0" dirty="0">
              <a:solidFill>
                <a:schemeClr val="tx1"/>
              </a:solidFill>
            </a:endParaRPr>
          </a:p>
        </c:rich>
      </c:tx>
      <c:layout>
        <c:manualLayout>
          <c:xMode val="edge"/>
          <c:yMode val="edge"/>
          <c:x val="0.20558373550034967"/>
          <c:y val="5.3865649762130541E-2"/>
        </c:manualLayout>
      </c:layout>
      <c:overlay val="0"/>
      <c:spPr>
        <a:noFill/>
        <a:ln>
          <a:noFill/>
        </a:ln>
        <a:effectLst/>
      </c:spPr>
    </c:title>
    <c:autoTitleDeleted val="0"/>
    <c:plotArea>
      <c:layout>
        <c:manualLayout>
          <c:layoutTarget val="inner"/>
          <c:xMode val="edge"/>
          <c:yMode val="edge"/>
          <c:x val="0.11270456140580228"/>
          <c:y val="0.16066284707442272"/>
          <c:w val="0.76536854756805917"/>
          <c:h val="0.69677905443586363"/>
        </c:manualLayout>
      </c:layout>
      <c:barChart>
        <c:barDir val="col"/>
        <c:grouping val="clustered"/>
        <c:varyColors val="0"/>
        <c:ser>
          <c:idx val="0"/>
          <c:order val="0"/>
          <c:tx>
            <c:strRef>
              <c:f>Sheet1!$B$1</c:f>
              <c:strCache>
                <c:ptCount val="1"/>
                <c:pt idx="0">
                  <c:v>EPQ</c:v>
                </c:pt>
              </c:strCache>
            </c:strRef>
          </c:tx>
          <c:spPr>
            <a:solidFill>
              <a:schemeClr val="accent2"/>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Sheet1!$B$2:$B$6</c:f>
              <c:numCache>
                <c:formatCode>0.00%</c:formatCode>
                <c:ptCount val="5"/>
                <c:pt idx="0">
                  <c:v>0.95</c:v>
                </c:pt>
                <c:pt idx="1">
                  <c:v>0.94</c:v>
                </c:pt>
                <c:pt idx="2">
                  <c:v>0.93</c:v>
                </c:pt>
                <c:pt idx="3">
                  <c:v>0.94</c:v>
                </c:pt>
                <c:pt idx="4">
                  <c:v>0.93</c:v>
                </c:pt>
              </c:numCache>
            </c:numRef>
          </c:val>
          <c:extLst>
            <c:ext xmlns:c16="http://schemas.microsoft.com/office/drawing/2014/chart" uri="{C3380CC4-5D6E-409C-BE32-E72D297353CC}">
              <c16:uniqueId val="{00000000-9EDB-41C8-992B-188EE79514E8}"/>
            </c:ext>
          </c:extLst>
        </c:ser>
        <c:ser>
          <c:idx val="1"/>
          <c:order val="1"/>
          <c:tx>
            <c:strRef>
              <c:f>Sheet1!$C$1</c:f>
              <c:strCache>
                <c:ptCount val="1"/>
                <c:pt idx="0">
                  <c:v>No EPQ</c:v>
                </c:pt>
              </c:strCache>
            </c:strRef>
          </c:tx>
          <c:spPr>
            <a:solidFill>
              <a:schemeClr val="accent5"/>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Sheet1!$C$2:$C$6</c:f>
              <c:numCache>
                <c:formatCode>0.00%</c:formatCode>
                <c:ptCount val="5"/>
                <c:pt idx="0">
                  <c:v>0.89</c:v>
                </c:pt>
                <c:pt idx="1">
                  <c:v>0.88</c:v>
                </c:pt>
                <c:pt idx="2">
                  <c:v>0.86</c:v>
                </c:pt>
                <c:pt idx="3">
                  <c:v>0.88</c:v>
                </c:pt>
                <c:pt idx="4">
                  <c:v>0.88</c:v>
                </c:pt>
              </c:numCache>
            </c:numRef>
          </c:val>
          <c:extLst>
            <c:ext xmlns:c16="http://schemas.microsoft.com/office/drawing/2014/chart" uri="{C3380CC4-5D6E-409C-BE32-E72D297353CC}">
              <c16:uniqueId val="{00000001-9EDB-41C8-992B-188EE79514E8}"/>
            </c:ext>
          </c:extLst>
        </c:ser>
        <c:dLbls>
          <c:showLegendKey val="0"/>
          <c:showVal val="0"/>
          <c:showCatName val="0"/>
          <c:showSerName val="0"/>
          <c:showPercent val="0"/>
          <c:showBubbleSize val="0"/>
        </c:dLbls>
        <c:gapWidth val="100"/>
        <c:overlap val="34"/>
        <c:axId val="169220736"/>
        <c:axId val="169231104"/>
      </c:barChart>
      <c:catAx>
        <c:axId val="16922073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dirty="0">
                    <a:solidFill>
                      <a:schemeClr val="tx1"/>
                    </a:solidFill>
                  </a:rPr>
                  <a:t>Year</a:t>
                </a:r>
              </a:p>
            </c:rich>
          </c:tx>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231104"/>
        <c:crosses val="autoZero"/>
        <c:auto val="1"/>
        <c:lblAlgn val="ctr"/>
        <c:lblOffset val="100"/>
        <c:noMultiLvlLbl val="0"/>
      </c:catAx>
      <c:valAx>
        <c:axId val="169231104"/>
        <c:scaling>
          <c:orientation val="minMax"/>
          <c:min val="0.70000000000000007"/>
        </c:scaling>
        <c:delete val="0"/>
        <c:axPos val="l"/>
        <c:majorGridlines>
          <c:spPr>
            <a:ln w="9525" cap="flat" cmpd="sng" algn="ctr">
              <a:solidFill>
                <a:schemeClr val="tx1">
                  <a:alpha val="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a:solidFill>
                      <a:schemeClr val="tx1"/>
                    </a:solidFill>
                  </a:rPr>
                  <a:t>Percentage</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220736"/>
        <c:crosses val="autoZero"/>
        <c:crossBetween val="between"/>
      </c:valAx>
      <c:spPr>
        <a:noFill/>
        <a:ln>
          <a:solidFill>
            <a:schemeClr val="tx1">
              <a:alpha val="0"/>
            </a:schemeClr>
          </a:solidFill>
        </a:ln>
        <a:effectLst/>
      </c:spPr>
    </c:plotArea>
    <c:legend>
      <c:legendPos val="r"/>
      <c:layout>
        <c:manualLayout>
          <c:xMode val="edge"/>
          <c:yMode val="edge"/>
          <c:x val="0.88571785743758269"/>
          <c:y val="0.23256096095917941"/>
          <c:w val="0.11428213582431551"/>
          <c:h val="0.162290602402879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sz="1600" b="0" baseline="0" dirty="0">
                <a:solidFill>
                  <a:schemeClr val="tx1"/>
                </a:solidFill>
              </a:rPr>
              <a:t>University of Southampton student achieving</a:t>
            </a:r>
          </a:p>
          <a:p>
            <a:pPr>
              <a:defRPr sz="2128" b="1" i="0" u="none" strike="noStrike" kern="1200" baseline="0">
                <a:solidFill>
                  <a:schemeClr val="tx2"/>
                </a:solidFill>
                <a:latin typeface="+mn-lt"/>
                <a:ea typeface="+mn-ea"/>
                <a:cs typeface="+mn-cs"/>
              </a:defRPr>
            </a:pPr>
            <a:r>
              <a:rPr lang="en-GB" sz="1600" b="0" baseline="0" dirty="0">
                <a:solidFill>
                  <a:schemeClr val="tx1"/>
                </a:solidFill>
              </a:rPr>
              <a:t>First Class Honours or Upper</a:t>
            </a:r>
          </a:p>
          <a:p>
            <a:pPr>
              <a:defRPr sz="2128" b="1" i="0" u="none" strike="noStrike" kern="1200" baseline="0">
                <a:solidFill>
                  <a:schemeClr val="tx2"/>
                </a:solidFill>
                <a:latin typeface="+mn-lt"/>
                <a:ea typeface="+mn-ea"/>
                <a:cs typeface="+mn-cs"/>
              </a:defRPr>
            </a:pPr>
            <a:r>
              <a:rPr lang="en-GB" sz="1600" b="0" baseline="0" dirty="0">
                <a:solidFill>
                  <a:schemeClr val="tx1"/>
                </a:solidFill>
              </a:rPr>
              <a:t>Second Class Honours</a:t>
            </a:r>
          </a:p>
        </c:rich>
      </c:tx>
      <c:layout>
        <c:manualLayout>
          <c:xMode val="edge"/>
          <c:yMode val="edge"/>
          <c:x val="0.15187160681225997"/>
          <c:y val="0.10855708175878466"/>
        </c:manualLayout>
      </c:layout>
      <c:overlay val="1"/>
      <c:spPr>
        <a:noFill/>
        <a:ln>
          <a:noFill/>
        </a:ln>
        <a:effectLst/>
      </c:spPr>
    </c:title>
    <c:autoTitleDeleted val="0"/>
    <c:plotArea>
      <c:layout>
        <c:manualLayout>
          <c:layoutTarget val="inner"/>
          <c:xMode val="edge"/>
          <c:yMode val="edge"/>
          <c:x val="0.10040959262161341"/>
          <c:y val="0.22476535153602695"/>
          <c:w val="0.76280248615286061"/>
          <c:h val="0.65591319718575547"/>
        </c:manualLayout>
      </c:layout>
      <c:barChart>
        <c:barDir val="col"/>
        <c:grouping val="clustered"/>
        <c:varyColors val="0"/>
        <c:ser>
          <c:idx val="0"/>
          <c:order val="0"/>
          <c:tx>
            <c:strRef>
              <c:f>Sheet1!$B$1</c:f>
              <c:strCache>
                <c:ptCount val="1"/>
                <c:pt idx="0">
                  <c:v>EPQ</c:v>
                </c:pt>
              </c:strCache>
            </c:strRef>
          </c:tx>
          <c:spPr>
            <a:solidFill>
              <a:schemeClr val="accent2"/>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Sheet1!$B$2:$B$6</c:f>
              <c:numCache>
                <c:formatCode>0%</c:formatCode>
                <c:ptCount val="5"/>
                <c:pt idx="0">
                  <c:v>0.89</c:v>
                </c:pt>
                <c:pt idx="1">
                  <c:v>0.89</c:v>
                </c:pt>
                <c:pt idx="2">
                  <c:v>0.85</c:v>
                </c:pt>
                <c:pt idx="3">
                  <c:v>0.89</c:v>
                </c:pt>
                <c:pt idx="4">
                  <c:v>0.89</c:v>
                </c:pt>
              </c:numCache>
            </c:numRef>
          </c:val>
          <c:extLst>
            <c:ext xmlns:c16="http://schemas.microsoft.com/office/drawing/2014/chart" uri="{C3380CC4-5D6E-409C-BE32-E72D297353CC}">
              <c16:uniqueId val="{00000000-CEB5-4C9A-9FBA-B2677868D2D3}"/>
            </c:ext>
          </c:extLst>
        </c:ser>
        <c:ser>
          <c:idx val="1"/>
          <c:order val="1"/>
          <c:tx>
            <c:strRef>
              <c:f>Sheet1!$C$1</c:f>
              <c:strCache>
                <c:ptCount val="1"/>
                <c:pt idx="0">
                  <c:v>No EPQ</c:v>
                </c:pt>
              </c:strCache>
            </c:strRef>
          </c:tx>
          <c:spPr>
            <a:solidFill>
              <a:srgbClr val="EB962D"/>
            </a:solidFill>
            <a:ln>
              <a:solidFill>
                <a:schemeClr val="tx1"/>
              </a:solidFill>
            </a:ln>
            <a:effectLst>
              <a:outerShdw blurRad="40000" dist="23000" dir="5400000" rotWithShape="0">
                <a:srgbClr val="000000">
                  <a:alpha val="35000"/>
                </a:srgbClr>
              </a:outerShdw>
            </a:effectLst>
          </c:spPr>
          <c:invertIfNegative val="0"/>
          <c:cat>
            <c:strRef>
              <c:f>Sheet1!$A$2:$A$6</c:f>
              <c:strCache>
                <c:ptCount val="5"/>
                <c:pt idx="0">
                  <c:v>2013-14</c:v>
                </c:pt>
                <c:pt idx="1">
                  <c:v>2014-15</c:v>
                </c:pt>
                <c:pt idx="2">
                  <c:v>2015-16</c:v>
                </c:pt>
                <c:pt idx="3">
                  <c:v>2016-17</c:v>
                </c:pt>
                <c:pt idx="4">
                  <c:v>2017-18</c:v>
                </c:pt>
              </c:strCache>
            </c:strRef>
          </c:cat>
          <c:val>
            <c:numRef>
              <c:f>Sheet1!$C$2:$C$6</c:f>
              <c:numCache>
                <c:formatCode>0%</c:formatCode>
                <c:ptCount val="5"/>
                <c:pt idx="0">
                  <c:v>0.83</c:v>
                </c:pt>
                <c:pt idx="1">
                  <c:v>0.82</c:v>
                </c:pt>
                <c:pt idx="2">
                  <c:v>0.8</c:v>
                </c:pt>
                <c:pt idx="3">
                  <c:v>0.83</c:v>
                </c:pt>
                <c:pt idx="4">
                  <c:v>0.84</c:v>
                </c:pt>
              </c:numCache>
            </c:numRef>
          </c:val>
          <c:extLst>
            <c:ext xmlns:c16="http://schemas.microsoft.com/office/drawing/2014/chart" uri="{C3380CC4-5D6E-409C-BE32-E72D297353CC}">
              <c16:uniqueId val="{00000001-CEB5-4C9A-9FBA-B2677868D2D3}"/>
            </c:ext>
          </c:extLst>
        </c:ser>
        <c:dLbls>
          <c:showLegendKey val="0"/>
          <c:showVal val="0"/>
          <c:showCatName val="0"/>
          <c:showSerName val="0"/>
          <c:showPercent val="0"/>
          <c:showBubbleSize val="0"/>
        </c:dLbls>
        <c:gapWidth val="100"/>
        <c:overlap val="34"/>
        <c:axId val="169985536"/>
        <c:axId val="169987456"/>
      </c:barChart>
      <c:catAx>
        <c:axId val="169985536"/>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987456"/>
        <c:crosses val="autoZero"/>
        <c:auto val="1"/>
        <c:lblAlgn val="ctr"/>
        <c:lblOffset val="100"/>
        <c:noMultiLvlLbl val="0"/>
      </c:catAx>
      <c:valAx>
        <c:axId val="169987456"/>
        <c:scaling>
          <c:orientation val="minMax"/>
          <c:max val="1"/>
          <c:min val="0.60000000000000009"/>
        </c:scaling>
        <c:delete val="0"/>
        <c:axPos val="l"/>
        <c:majorGridlines>
          <c:spPr>
            <a:ln w="9525" cap="flat" cmpd="sng" algn="ctr">
              <a:solidFill>
                <a:schemeClr val="bg1">
                  <a:lumMod val="85000"/>
                  <a:alpha val="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dirty="0">
                    <a:solidFill>
                      <a:schemeClr val="tx1"/>
                    </a:solidFill>
                  </a:rPr>
                  <a:t>Percentage</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9985536"/>
        <c:crosses val="autoZero"/>
        <c:crossBetween val="between"/>
      </c:valAx>
      <c:spPr>
        <a:noFill/>
        <a:ln>
          <a:noFill/>
        </a:ln>
        <a:effectLst/>
      </c:spPr>
    </c:plotArea>
    <c:legend>
      <c:legendPos val="r"/>
      <c:layout>
        <c:manualLayout>
          <c:xMode val="edge"/>
          <c:yMode val="edge"/>
          <c:x val="0.87326589221190398"/>
          <c:y val="0.4349122239235898"/>
          <c:w val="0.1267341170375911"/>
          <c:h val="0.1384447854177884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03E01-2C9A-46FC-ACB2-4C815FFCAF1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2A900E-D0D2-437A-9295-7115DA26F4B4}">
      <dgm:prSet/>
      <dgm:spPr/>
      <dgm:t>
        <a:bodyPr/>
        <a:lstStyle/>
        <a:p>
          <a:r>
            <a:rPr lang="en-GB" dirty="0"/>
            <a:t>5000 word report/academic essay</a:t>
          </a:r>
          <a:endParaRPr lang="en-US" dirty="0"/>
        </a:p>
      </dgm:t>
    </dgm:pt>
    <dgm:pt modelId="{631B0804-E3B8-47BB-A0D6-ADE01B39F752}" type="parTrans" cxnId="{610363F8-F7C6-461D-BAD4-552E98544BA6}">
      <dgm:prSet/>
      <dgm:spPr/>
      <dgm:t>
        <a:bodyPr/>
        <a:lstStyle/>
        <a:p>
          <a:endParaRPr lang="en-US"/>
        </a:p>
      </dgm:t>
    </dgm:pt>
    <dgm:pt modelId="{E3D96226-824D-4F05-AC3A-DA4D88D7BD1D}" type="sibTrans" cxnId="{610363F8-F7C6-461D-BAD4-552E98544BA6}">
      <dgm:prSet/>
      <dgm:spPr/>
      <dgm:t>
        <a:bodyPr/>
        <a:lstStyle/>
        <a:p>
          <a:endParaRPr lang="en-US"/>
        </a:p>
      </dgm:t>
    </dgm:pt>
    <dgm:pt modelId="{D591FF51-019D-425A-9969-2786C6870DD6}">
      <dgm:prSet/>
      <dgm:spPr/>
      <dgm:t>
        <a:bodyPr/>
        <a:lstStyle/>
        <a:p>
          <a:r>
            <a:rPr lang="en-GB" dirty="0"/>
            <a:t>10 min presentation </a:t>
          </a:r>
          <a:endParaRPr lang="en-US" dirty="0"/>
        </a:p>
      </dgm:t>
    </dgm:pt>
    <dgm:pt modelId="{8E49D062-CBB9-4710-A3EE-3CCF1D7E0441}" type="parTrans" cxnId="{D99AD4FF-9476-45C5-9DFD-738045DC94B4}">
      <dgm:prSet/>
      <dgm:spPr/>
      <dgm:t>
        <a:bodyPr/>
        <a:lstStyle/>
        <a:p>
          <a:endParaRPr lang="en-US"/>
        </a:p>
      </dgm:t>
    </dgm:pt>
    <dgm:pt modelId="{6EB9582F-13FD-4A28-A3FD-C3D588CD6211}" type="sibTrans" cxnId="{D99AD4FF-9476-45C5-9DFD-738045DC94B4}">
      <dgm:prSet/>
      <dgm:spPr/>
      <dgm:t>
        <a:bodyPr/>
        <a:lstStyle/>
        <a:p>
          <a:endParaRPr lang="en-US"/>
        </a:p>
      </dgm:t>
    </dgm:pt>
    <dgm:pt modelId="{B6DA25E2-0EC4-4A99-8AFB-3414D197A6CB}">
      <dgm:prSet/>
      <dgm:spPr/>
      <dgm:t>
        <a:bodyPr/>
        <a:lstStyle/>
        <a:p>
          <a:r>
            <a:rPr lang="en-GB"/>
            <a:t>Completed production log. </a:t>
          </a:r>
          <a:endParaRPr lang="en-US"/>
        </a:p>
      </dgm:t>
    </dgm:pt>
    <dgm:pt modelId="{59E79A3A-C587-46B6-9A68-F828E9D8E516}" type="parTrans" cxnId="{A9A275C7-10A4-4CAC-83D0-9E492AE5E326}">
      <dgm:prSet/>
      <dgm:spPr/>
      <dgm:t>
        <a:bodyPr/>
        <a:lstStyle/>
        <a:p>
          <a:endParaRPr lang="en-US"/>
        </a:p>
      </dgm:t>
    </dgm:pt>
    <dgm:pt modelId="{0DA4C8FA-E688-476B-BC45-5F5FA5D34B45}" type="sibTrans" cxnId="{A9A275C7-10A4-4CAC-83D0-9E492AE5E326}">
      <dgm:prSet/>
      <dgm:spPr/>
      <dgm:t>
        <a:bodyPr/>
        <a:lstStyle/>
        <a:p>
          <a:endParaRPr lang="en-US"/>
        </a:p>
      </dgm:t>
    </dgm:pt>
    <dgm:pt modelId="{6FEBD509-44A7-4F3D-9023-DA30EFD71302}" type="pres">
      <dgm:prSet presAssocID="{FFC03E01-2C9A-46FC-ACB2-4C815FFCAF1A}" presName="root" presStyleCnt="0">
        <dgm:presLayoutVars>
          <dgm:dir/>
          <dgm:resizeHandles val="exact"/>
        </dgm:presLayoutVars>
      </dgm:prSet>
      <dgm:spPr/>
    </dgm:pt>
    <dgm:pt modelId="{B7D7DE1A-A220-4BA3-A641-80C2612C6DCE}" type="pres">
      <dgm:prSet presAssocID="{C72A900E-D0D2-437A-9295-7115DA26F4B4}" presName="compNode" presStyleCnt="0"/>
      <dgm:spPr/>
    </dgm:pt>
    <dgm:pt modelId="{AC50D100-18F3-4344-943D-7A6F04DDA4C8}" type="pres">
      <dgm:prSet presAssocID="{C72A900E-D0D2-437A-9295-7115DA26F4B4}" presName="bgRect" presStyleLbl="bgShp" presStyleIdx="0" presStyleCnt="3"/>
      <dgm:spPr/>
    </dgm:pt>
    <dgm:pt modelId="{EDC191FB-283D-4A68-9B88-DFFBD273CDE4}" type="pres">
      <dgm:prSet presAssocID="{C72A900E-D0D2-437A-9295-7115DA26F4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4621F9E-B477-4BBA-909D-BFEF69076102}" type="pres">
      <dgm:prSet presAssocID="{C72A900E-D0D2-437A-9295-7115DA26F4B4}" presName="spaceRect" presStyleCnt="0"/>
      <dgm:spPr/>
    </dgm:pt>
    <dgm:pt modelId="{414B514D-0A78-4FA4-A18A-30439E265E48}" type="pres">
      <dgm:prSet presAssocID="{C72A900E-D0D2-437A-9295-7115DA26F4B4}" presName="parTx" presStyleLbl="revTx" presStyleIdx="0" presStyleCnt="3">
        <dgm:presLayoutVars>
          <dgm:chMax val="0"/>
          <dgm:chPref val="0"/>
        </dgm:presLayoutVars>
      </dgm:prSet>
      <dgm:spPr/>
    </dgm:pt>
    <dgm:pt modelId="{F147B8EE-F054-4660-B834-3C1F50C6568D}" type="pres">
      <dgm:prSet presAssocID="{E3D96226-824D-4F05-AC3A-DA4D88D7BD1D}" presName="sibTrans" presStyleCnt="0"/>
      <dgm:spPr/>
    </dgm:pt>
    <dgm:pt modelId="{9211EBAE-7CF0-4CC5-962C-8D517E241B58}" type="pres">
      <dgm:prSet presAssocID="{D591FF51-019D-425A-9969-2786C6870DD6}" presName="compNode" presStyleCnt="0"/>
      <dgm:spPr/>
    </dgm:pt>
    <dgm:pt modelId="{86A660E3-7AF8-4F38-8EA8-DB2E64D77B45}" type="pres">
      <dgm:prSet presAssocID="{D591FF51-019D-425A-9969-2786C6870DD6}" presName="bgRect" presStyleLbl="bgShp" presStyleIdx="1" presStyleCnt="3"/>
      <dgm:spPr/>
    </dgm:pt>
    <dgm:pt modelId="{0D70BAAC-5B4D-41EA-9575-BEB3FAEC019C}" type="pres">
      <dgm:prSet presAssocID="{D591FF51-019D-425A-9969-2786C6870D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C5068F9B-3384-445D-9DF1-B1671379A59A}" type="pres">
      <dgm:prSet presAssocID="{D591FF51-019D-425A-9969-2786C6870DD6}" presName="spaceRect" presStyleCnt="0"/>
      <dgm:spPr/>
    </dgm:pt>
    <dgm:pt modelId="{90EFCD52-E2B1-4EE8-90A0-B639844D32B3}" type="pres">
      <dgm:prSet presAssocID="{D591FF51-019D-425A-9969-2786C6870DD6}" presName="parTx" presStyleLbl="revTx" presStyleIdx="1" presStyleCnt="3">
        <dgm:presLayoutVars>
          <dgm:chMax val="0"/>
          <dgm:chPref val="0"/>
        </dgm:presLayoutVars>
      </dgm:prSet>
      <dgm:spPr/>
    </dgm:pt>
    <dgm:pt modelId="{5BC2DAFE-BCFA-49D9-A258-FF7A58EDBE69}" type="pres">
      <dgm:prSet presAssocID="{6EB9582F-13FD-4A28-A3FD-C3D588CD6211}" presName="sibTrans" presStyleCnt="0"/>
      <dgm:spPr/>
    </dgm:pt>
    <dgm:pt modelId="{E7EE0A5E-2726-485F-81DC-1CBEB396AB37}" type="pres">
      <dgm:prSet presAssocID="{B6DA25E2-0EC4-4A99-8AFB-3414D197A6CB}" presName="compNode" presStyleCnt="0"/>
      <dgm:spPr/>
    </dgm:pt>
    <dgm:pt modelId="{CC312032-3C4C-4F03-8708-5FA6FECC4B8D}" type="pres">
      <dgm:prSet presAssocID="{B6DA25E2-0EC4-4A99-8AFB-3414D197A6CB}" presName="bgRect" presStyleLbl="bgShp" presStyleIdx="2" presStyleCnt="3"/>
      <dgm:spPr/>
    </dgm:pt>
    <dgm:pt modelId="{CD3E5920-926E-44B3-8BCF-B0AA3E2CF06F}" type="pres">
      <dgm:prSet presAssocID="{B6DA25E2-0EC4-4A99-8AFB-3414D197A6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26D9C14-8BD2-4A79-93EF-A30E07D879BF}" type="pres">
      <dgm:prSet presAssocID="{B6DA25E2-0EC4-4A99-8AFB-3414D197A6CB}" presName="spaceRect" presStyleCnt="0"/>
      <dgm:spPr/>
    </dgm:pt>
    <dgm:pt modelId="{A2EC39B6-91FB-4D29-8A57-D97996227B17}" type="pres">
      <dgm:prSet presAssocID="{B6DA25E2-0EC4-4A99-8AFB-3414D197A6CB}" presName="parTx" presStyleLbl="revTx" presStyleIdx="2" presStyleCnt="3">
        <dgm:presLayoutVars>
          <dgm:chMax val="0"/>
          <dgm:chPref val="0"/>
        </dgm:presLayoutVars>
      </dgm:prSet>
      <dgm:spPr/>
    </dgm:pt>
  </dgm:ptLst>
  <dgm:cxnLst>
    <dgm:cxn modelId="{0F581B0E-9100-4D11-AFE9-7406AA9E8C37}" type="presOf" srcId="{D591FF51-019D-425A-9969-2786C6870DD6}" destId="{90EFCD52-E2B1-4EE8-90A0-B639844D32B3}" srcOrd="0" destOrd="0" presId="urn:microsoft.com/office/officeart/2018/2/layout/IconVerticalSolidList"/>
    <dgm:cxn modelId="{92328419-9F4D-47E1-89B4-181C8A90B059}" type="presOf" srcId="{B6DA25E2-0EC4-4A99-8AFB-3414D197A6CB}" destId="{A2EC39B6-91FB-4D29-8A57-D97996227B17}" srcOrd="0" destOrd="0" presId="urn:microsoft.com/office/officeart/2018/2/layout/IconVerticalSolidList"/>
    <dgm:cxn modelId="{1CBA154A-6E62-4500-9530-614790ABCFBD}" type="presOf" srcId="{FFC03E01-2C9A-46FC-ACB2-4C815FFCAF1A}" destId="{6FEBD509-44A7-4F3D-9023-DA30EFD71302}" srcOrd="0" destOrd="0" presId="urn:microsoft.com/office/officeart/2018/2/layout/IconVerticalSolidList"/>
    <dgm:cxn modelId="{DB99CA8F-F40A-438B-9358-A69FC0C2C67A}" type="presOf" srcId="{C72A900E-D0D2-437A-9295-7115DA26F4B4}" destId="{414B514D-0A78-4FA4-A18A-30439E265E48}" srcOrd="0" destOrd="0" presId="urn:microsoft.com/office/officeart/2018/2/layout/IconVerticalSolidList"/>
    <dgm:cxn modelId="{A9A275C7-10A4-4CAC-83D0-9E492AE5E326}" srcId="{FFC03E01-2C9A-46FC-ACB2-4C815FFCAF1A}" destId="{B6DA25E2-0EC4-4A99-8AFB-3414D197A6CB}" srcOrd="2" destOrd="0" parTransId="{59E79A3A-C587-46B6-9A68-F828E9D8E516}" sibTransId="{0DA4C8FA-E688-476B-BC45-5F5FA5D34B45}"/>
    <dgm:cxn modelId="{610363F8-F7C6-461D-BAD4-552E98544BA6}" srcId="{FFC03E01-2C9A-46FC-ACB2-4C815FFCAF1A}" destId="{C72A900E-D0D2-437A-9295-7115DA26F4B4}" srcOrd="0" destOrd="0" parTransId="{631B0804-E3B8-47BB-A0D6-ADE01B39F752}" sibTransId="{E3D96226-824D-4F05-AC3A-DA4D88D7BD1D}"/>
    <dgm:cxn modelId="{D99AD4FF-9476-45C5-9DFD-738045DC94B4}" srcId="{FFC03E01-2C9A-46FC-ACB2-4C815FFCAF1A}" destId="{D591FF51-019D-425A-9969-2786C6870DD6}" srcOrd="1" destOrd="0" parTransId="{8E49D062-CBB9-4710-A3EE-3CCF1D7E0441}" sibTransId="{6EB9582F-13FD-4A28-A3FD-C3D588CD6211}"/>
    <dgm:cxn modelId="{1B9FF07A-0047-41F0-97E2-57E22D9182B8}" type="presParOf" srcId="{6FEBD509-44A7-4F3D-9023-DA30EFD71302}" destId="{B7D7DE1A-A220-4BA3-A641-80C2612C6DCE}" srcOrd="0" destOrd="0" presId="urn:microsoft.com/office/officeart/2018/2/layout/IconVerticalSolidList"/>
    <dgm:cxn modelId="{4AAB031B-DEB2-4700-A0B6-5C1A9C9E93E0}" type="presParOf" srcId="{B7D7DE1A-A220-4BA3-A641-80C2612C6DCE}" destId="{AC50D100-18F3-4344-943D-7A6F04DDA4C8}" srcOrd="0" destOrd="0" presId="urn:microsoft.com/office/officeart/2018/2/layout/IconVerticalSolidList"/>
    <dgm:cxn modelId="{A70B968C-123E-4572-A098-918F64322009}" type="presParOf" srcId="{B7D7DE1A-A220-4BA3-A641-80C2612C6DCE}" destId="{EDC191FB-283D-4A68-9B88-DFFBD273CDE4}" srcOrd="1" destOrd="0" presId="urn:microsoft.com/office/officeart/2018/2/layout/IconVerticalSolidList"/>
    <dgm:cxn modelId="{AB289E2C-2411-4A61-80EE-CE1917ADCD6E}" type="presParOf" srcId="{B7D7DE1A-A220-4BA3-A641-80C2612C6DCE}" destId="{A4621F9E-B477-4BBA-909D-BFEF69076102}" srcOrd="2" destOrd="0" presId="urn:microsoft.com/office/officeart/2018/2/layout/IconVerticalSolidList"/>
    <dgm:cxn modelId="{26A8220A-6A2C-4877-9F9F-FA290EF930A6}" type="presParOf" srcId="{B7D7DE1A-A220-4BA3-A641-80C2612C6DCE}" destId="{414B514D-0A78-4FA4-A18A-30439E265E48}" srcOrd="3" destOrd="0" presId="urn:microsoft.com/office/officeart/2018/2/layout/IconVerticalSolidList"/>
    <dgm:cxn modelId="{430605B8-C2AF-4A5A-A18C-188909D4DF35}" type="presParOf" srcId="{6FEBD509-44A7-4F3D-9023-DA30EFD71302}" destId="{F147B8EE-F054-4660-B834-3C1F50C6568D}" srcOrd="1" destOrd="0" presId="urn:microsoft.com/office/officeart/2018/2/layout/IconVerticalSolidList"/>
    <dgm:cxn modelId="{882FF1A6-9BCC-4759-9871-0D82D274C84D}" type="presParOf" srcId="{6FEBD509-44A7-4F3D-9023-DA30EFD71302}" destId="{9211EBAE-7CF0-4CC5-962C-8D517E241B58}" srcOrd="2" destOrd="0" presId="urn:microsoft.com/office/officeart/2018/2/layout/IconVerticalSolidList"/>
    <dgm:cxn modelId="{6E98CE19-BDFF-4179-AF3B-871E6DD53741}" type="presParOf" srcId="{9211EBAE-7CF0-4CC5-962C-8D517E241B58}" destId="{86A660E3-7AF8-4F38-8EA8-DB2E64D77B45}" srcOrd="0" destOrd="0" presId="urn:microsoft.com/office/officeart/2018/2/layout/IconVerticalSolidList"/>
    <dgm:cxn modelId="{2958F1E5-7186-4A67-AA01-F50E8C778FBA}" type="presParOf" srcId="{9211EBAE-7CF0-4CC5-962C-8D517E241B58}" destId="{0D70BAAC-5B4D-41EA-9575-BEB3FAEC019C}" srcOrd="1" destOrd="0" presId="urn:microsoft.com/office/officeart/2018/2/layout/IconVerticalSolidList"/>
    <dgm:cxn modelId="{4D4F87A8-683B-4F26-A57E-2E207EE63A35}" type="presParOf" srcId="{9211EBAE-7CF0-4CC5-962C-8D517E241B58}" destId="{C5068F9B-3384-445D-9DF1-B1671379A59A}" srcOrd="2" destOrd="0" presId="urn:microsoft.com/office/officeart/2018/2/layout/IconVerticalSolidList"/>
    <dgm:cxn modelId="{3378C8FA-0093-4259-9F69-28BA13790A0C}" type="presParOf" srcId="{9211EBAE-7CF0-4CC5-962C-8D517E241B58}" destId="{90EFCD52-E2B1-4EE8-90A0-B639844D32B3}" srcOrd="3" destOrd="0" presId="urn:microsoft.com/office/officeart/2018/2/layout/IconVerticalSolidList"/>
    <dgm:cxn modelId="{2290B886-5EF9-40C1-9A5F-3D77A89E5842}" type="presParOf" srcId="{6FEBD509-44A7-4F3D-9023-DA30EFD71302}" destId="{5BC2DAFE-BCFA-49D9-A258-FF7A58EDBE69}" srcOrd="3" destOrd="0" presId="urn:microsoft.com/office/officeart/2018/2/layout/IconVerticalSolidList"/>
    <dgm:cxn modelId="{3062CBC0-87B8-4F3A-BFBE-B62C4BFF655F}" type="presParOf" srcId="{6FEBD509-44A7-4F3D-9023-DA30EFD71302}" destId="{E7EE0A5E-2726-485F-81DC-1CBEB396AB37}" srcOrd="4" destOrd="0" presId="urn:microsoft.com/office/officeart/2018/2/layout/IconVerticalSolidList"/>
    <dgm:cxn modelId="{CA8FF536-1430-4B2F-99B7-D47903D63435}" type="presParOf" srcId="{E7EE0A5E-2726-485F-81DC-1CBEB396AB37}" destId="{CC312032-3C4C-4F03-8708-5FA6FECC4B8D}" srcOrd="0" destOrd="0" presId="urn:microsoft.com/office/officeart/2018/2/layout/IconVerticalSolidList"/>
    <dgm:cxn modelId="{EA959B35-7FF3-461A-806B-032E993C04B2}" type="presParOf" srcId="{E7EE0A5E-2726-485F-81DC-1CBEB396AB37}" destId="{CD3E5920-926E-44B3-8BCF-B0AA3E2CF06F}" srcOrd="1" destOrd="0" presId="urn:microsoft.com/office/officeart/2018/2/layout/IconVerticalSolidList"/>
    <dgm:cxn modelId="{1B5C19A5-9E7A-4C9D-8D27-42D8FD67D866}" type="presParOf" srcId="{E7EE0A5E-2726-485F-81DC-1CBEB396AB37}" destId="{B26D9C14-8BD2-4A79-93EF-A30E07D879BF}" srcOrd="2" destOrd="0" presId="urn:microsoft.com/office/officeart/2018/2/layout/IconVerticalSolidList"/>
    <dgm:cxn modelId="{D48F8BCE-E7B3-4D95-9CEE-B3DCDF532D6C}" type="presParOf" srcId="{E7EE0A5E-2726-485F-81DC-1CBEB396AB37}" destId="{A2EC39B6-91FB-4D29-8A57-D97996227B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225F2-3271-4CC0-8D8B-E570DD964B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3B5DA0-CC3B-4577-A6F1-568B60587CF0}">
      <dgm:prSet/>
      <dgm:spPr/>
      <dgm:t>
        <a:bodyPr/>
        <a:lstStyle/>
        <a:p>
          <a:r>
            <a:rPr lang="en-GB" dirty="0"/>
            <a:t>Guided learning = 30 hrs </a:t>
          </a:r>
          <a:endParaRPr lang="en-US" dirty="0"/>
        </a:p>
      </dgm:t>
    </dgm:pt>
    <dgm:pt modelId="{C0259030-7F16-45A2-A65C-BBFEEB881DBF}" type="parTrans" cxnId="{CF05D283-73DF-40F2-9F35-87A14FBD0F1B}">
      <dgm:prSet/>
      <dgm:spPr/>
      <dgm:t>
        <a:bodyPr/>
        <a:lstStyle/>
        <a:p>
          <a:endParaRPr lang="en-US"/>
        </a:p>
      </dgm:t>
    </dgm:pt>
    <dgm:pt modelId="{2CEB5273-DF29-4F51-BF3E-B111C58B76B3}" type="sibTrans" cxnId="{CF05D283-73DF-40F2-9F35-87A14FBD0F1B}">
      <dgm:prSet/>
      <dgm:spPr/>
      <dgm:t>
        <a:bodyPr/>
        <a:lstStyle/>
        <a:p>
          <a:endParaRPr lang="en-US"/>
        </a:p>
      </dgm:t>
    </dgm:pt>
    <dgm:pt modelId="{9B6E7EBE-6FAC-4B08-9104-8241733A6926}">
      <dgm:prSet/>
      <dgm:spPr/>
      <dgm:t>
        <a:bodyPr/>
        <a:lstStyle/>
        <a:p>
          <a:r>
            <a:rPr lang="en-GB" dirty="0"/>
            <a:t>  Independent study =90 hrs</a:t>
          </a:r>
          <a:endParaRPr lang="en-US" dirty="0"/>
        </a:p>
      </dgm:t>
    </dgm:pt>
    <dgm:pt modelId="{7D558F66-AB7E-4B18-A74D-38EFF46F0EED}" type="parTrans" cxnId="{144C5330-EC6E-4C81-A3B3-4AC41D07728F}">
      <dgm:prSet/>
      <dgm:spPr/>
      <dgm:t>
        <a:bodyPr/>
        <a:lstStyle/>
        <a:p>
          <a:endParaRPr lang="en-US"/>
        </a:p>
      </dgm:t>
    </dgm:pt>
    <dgm:pt modelId="{91F0E0E1-311D-420F-8897-518543A98DC7}" type="sibTrans" cxnId="{144C5330-EC6E-4C81-A3B3-4AC41D07728F}">
      <dgm:prSet/>
      <dgm:spPr/>
      <dgm:t>
        <a:bodyPr/>
        <a:lstStyle/>
        <a:p>
          <a:endParaRPr lang="en-US"/>
        </a:p>
      </dgm:t>
    </dgm:pt>
    <dgm:pt modelId="{3365A014-1B9E-4C74-9F24-5ADEB8AA9599}">
      <dgm:prSet custT="1"/>
      <dgm:spPr/>
      <dgm:t>
        <a:bodyPr/>
        <a:lstStyle/>
        <a:p>
          <a:endParaRPr lang="en-US" sz="2500" dirty="0"/>
        </a:p>
      </dgm:t>
    </dgm:pt>
    <dgm:pt modelId="{AE29CFF7-5C71-4154-92DB-26173E18160E}" type="parTrans" cxnId="{9DD4F1D7-3EBB-4729-890D-E51480CBD59C}">
      <dgm:prSet/>
      <dgm:spPr/>
      <dgm:t>
        <a:bodyPr/>
        <a:lstStyle/>
        <a:p>
          <a:endParaRPr lang="en-US"/>
        </a:p>
      </dgm:t>
    </dgm:pt>
    <dgm:pt modelId="{3935CE72-FE8D-4CFF-B322-178F764161AD}" type="sibTrans" cxnId="{9DD4F1D7-3EBB-4729-890D-E51480CBD59C}">
      <dgm:prSet/>
      <dgm:spPr/>
      <dgm:t>
        <a:bodyPr/>
        <a:lstStyle/>
        <a:p>
          <a:endParaRPr lang="en-US"/>
        </a:p>
      </dgm:t>
    </dgm:pt>
    <dgm:pt modelId="{4363984D-C29B-44EA-A6B4-CC81BBBFE27B}">
      <dgm:prSet/>
      <dgm:spPr/>
      <dgm:t>
        <a:bodyPr/>
        <a:lstStyle/>
        <a:p>
          <a:r>
            <a:rPr lang="en-GB"/>
            <a:t>Requires considerable motivation and organisation !</a:t>
          </a:r>
          <a:endParaRPr lang="en-US"/>
        </a:p>
      </dgm:t>
    </dgm:pt>
    <dgm:pt modelId="{24EA5260-638F-4258-AFDD-3C160CD7FB66}" type="parTrans" cxnId="{439C84AD-62A7-4E1A-BD6A-8D05B3E06E20}">
      <dgm:prSet/>
      <dgm:spPr/>
      <dgm:t>
        <a:bodyPr/>
        <a:lstStyle/>
        <a:p>
          <a:endParaRPr lang="en-US"/>
        </a:p>
      </dgm:t>
    </dgm:pt>
    <dgm:pt modelId="{FFADA5C2-4CF5-4814-B40C-204A6100E250}" type="sibTrans" cxnId="{439C84AD-62A7-4E1A-BD6A-8D05B3E06E20}">
      <dgm:prSet/>
      <dgm:spPr/>
      <dgm:t>
        <a:bodyPr/>
        <a:lstStyle/>
        <a:p>
          <a:endParaRPr lang="en-US"/>
        </a:p>
      </dgm:t>
    </dgm:pt>
    <dgm:pt modelId="{B12740A6-9789-4D42-A3D8-EBB1FC62F38B}" type="pres">
      <dgm:prSet presAssocID="{190225F2-3271-4CC0-8D8B-E570DD964B12}" presName="root" presStyleCnt="0">
        <dgm:presLayoutVars>
          <dgm:dir/>
          <dgm:resizeHandles val="exact"/>
        </dgm:presLayoutVars>
      </dgm:prSet>
      <dgm:spPr/>
    </dgm:pt>
    <dgm:pt modelId="{3EC271D3-A5C0-4A84-A938-5F5D430ABE0A}" type="pres">
      <dgm:prSet presAssocID="{303B5DA0-CC3B-4577-A6F1-568B60587CF0}" presName="compNode" presStyleCnt="0"/>
      <dgm:spPr/>
    </dgm:pt>
    <dgm:pt modelId="{7B162B71-12A7-4ED7-8C04-D82711E5A2AC}" type="pres">
      <dgm:prSet presAssocID="{303B5DA0-CC3B-4577-A6F1-568B60587CF0}" presName="bgRect" presStyleLbl="bgShp" presStyleIdx="0" presStyleCnt="3"/>
      <dgm:spPr/>
    </dgm:pt>
    <dgm:pt modelId="{8B15BE13-2127-422E-B62B-A81F229B42A3}" type="pres">
      <dgm:prSet presAssocID="{303B5DA0-CC3B-4577-A6F1-568B60587C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727547F-569A-402F-9F85-155235CF2689}" type="pres">
      <dgm:prSet presAssocID="{303B5DA0-CC3B-4577-A6F1-568B60587CF0}" presName="spaceRect" presStyleCnt="0"/>
      <dgm:spPr/>
    </dgm:pt>
    <dgm:pt modelId="{C1F52365-0A8D-41E4-ACAD-6B17C972FE90}" type="pres">
      <dgm:prSet presAssocID="{303B5DA0-CC3B-4577-A6F1-568B60587CF0}" presName="parTx" presStyleLbl="revTx" presStyleIdx="0" presStyleCnt="4">
        <dgm:presLayoutVars>
          <dgm:chMax val="0"/>
          <dgm:chPref val="0"/>
        </dgm:presLayoutVars>
      </dgm:prSet>
      <dgm:spPr/>
    </dgm:pt>
    <dgm:pt modelId="{3BB13546-86CB-461B-B9A6-1A92F01F12F4}" type="pres">
      <dgm:prSet presAssocID="{2CEB5273-DF29-4F51-BF3E-B111C58B76B3}" presName="sibTrans" presStyleCnt="0"/>
      <dgm:spPr/>
    </dgm:pt>
    <dgm:pt modelId="{14ABC5C8-7BB4-4725-9953-190341EFA79B}" type="pres">
      <dgm:prSet presAssocID="{9B6E7EBE-6FAC-4B08-9104-8241733A6926}" presName="compNode" presStyleCnt="0"/>
      <dgm:spPr/>
    </dgm:pt>
    <dgm:pt modelId="{FFBD87BE-BED2-430F-9B3D-E3A052A29D26}" type="pres">
      <dgm:prSet presAssocID="{9B6E7EBE-6FAC-4B08-9104-8241733A6926}" presName="bgRect" presStyleLbl="bgShp" presStyleIdx="1" presStyleCnt="3" custLinFactNeighborX="70172" custLinFactNeighborY="-125"/>
      <dgm:spPr/>
    </dgm:pt>
    <dgm:pt modelId="{E552CB9B-182B-4A8E-8F2D-61B82AD8B995}" type="pres">
      <dgm:prSet presAssocID="{9B6E7EBE-6FAC-4B08-9104-8241733A69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D7C5728-7821-4B93-96DC-557B2561C702}" type="pres">
      <dgm:prSet presAssocID="{9B6E7EBE-6FAC-4B08-9104-8241733A6926}" presName="spaceRect" presStyleCnt="0"/>
      <dgm:spPr/>
    </dgm:pt>
    <dgm:pt modelId="{DDC3A80F-50CE-4686-BDCB-34119E6DDBBE}" type="pres">
      <dgm:prSet presAssocID="{9B6E7EBE-6FAC-4B08-9104-8241733A6926}" presName="parTx" presStyleLbl="revTx" presStyleIdx="1" presStyleCnt="4" custScaleX="145191">
        <dgm:presLayoutVars>
          <dgm:chMax val="0"/>
          <dgm:chPref val="0"/>
        </dgm:presLayoutVars>
      </dgm:prSet>
      <dgm:spPr/>
    </dgm:pt>
    <dgm:pt modelId="{D853342B-468A-4E08-8FDE-5CD5C546E14F}" type="pres">
      <dgm:prSet presAssocID="{9B6E7EBE-6FAC-4B08-9104-8241733A6926}" presName="desTx" presStyleLbl="revTx" presStyleIdx="2" presStyleCnt="4">
        <dgm:presLayoutVars/>
      </dgm:prSet>
      <dgm:spPr/>
    </dgm:pt>
    <dgm:pt modelId="{D75A3854-3D8B-4B60-9D09-59557A99BAB9}" type="pres">
      <dgm:prSet presAssocID="{91F0E0E1-311D-420F-8897-518543A98DC7}" presName="sibTrans" presStyleCnt="0"/>
      <dgm:spPr/>
    </dgm:pt>
    <dgm:pt modelId="{428A4144-2B5C-4CAC-8D11-72C9112B9C48}" type="pres">
      <dgm:prSet presAssocID="{4363984D-C29B-44EA-A6B4-CC81BBBFE27B}" presName="compNode" presStyleCnt="0"/>
      <dgm:spPr/>
    </dgm:pt>
    <dgm:pt modelId="{A50C1934-B93B-4D71-8191-4B26380F125E}" type="pres">
      <dgm:prSet presAssocID="{4363984D-C29B-44EA-A6B4-CC81BBBFE27B}" presName="bgRect" presStyleLbl="bgShp" presStyleIdx="2" presStyleCnt="3"/>
      <dgm:spPr/>
    </dgm:pt>
    <dgm:pt modelId="{1EA82615-3B1B-48FF-9302-3500B2ECC036}" type="pres">
      <dgm:prSet presAssocID="{4363984D-C29B-44EA-A6B4-CC81BBBFE2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D2328891-A4A9-49EA-88A8-4F6FD4C2A893}" type="pres">
      <dgm:prSet presAssocID="{4363984D-C29B-44EA-A6B4-CC81BBBFE27B}" presName="spaceRect" presStyleCnt="0"/>
      <dgm:spPr/>
    </dgm:pt>
    <dgm:pt modelId="{EB8E326C-66B6-4A02-8C0F-CF543030A463}" type="pres">
      <dgm:prSet presAssocID="{4363984D-C29B-44EA-A6B4-CC81BBBFE27B}" presName="parTx" presStyleLbl="revTx" presStyleIdx="3" presStyleCnt="4">
        <dgm:presLayoutVars>
          <dgm:chMax val="0"/>
          <dgm:chPref val="0"/>
        </dgm:presLayoutVars>
      </dgm:prSet>
      <dgm:spPr/>
    </dgm:pt>
  </dgm:ptLst>
  <dgm:cxnLst>
    <dgm:cxn modelId="{A940EA2B-7D46-4CC0-9BB4-3E85173C6A38}" type="presOf" srcId="{190225F2-3271-4CC0-8D8B-E570DD964B12}" destId="{B12740A6-9789-4D42-A3D8-EBB1FC62F38B}" srcOrd="0" destOrd="0" presId="urn:microsoft.com/office/officeart/2018/2/layout/IconVerticalSolidList"/>
    <dgm:cxn modelId="{144C5330-EC6E-4C81-A3B3-4AC41D07728F}" srcId="{190225F2-3271-4CC0-8D8B-E570DD964B12}" destId="{9B6E7EBE-6FAC-4B08-9104-8241733A6926}" srcOrd="1" destOrd="0" parTransId="{7D558F66-AB7E-4B18-A74D-38EFF46F0EED}" sibTransId="{91F0E0E1-311D-420F-8897-518543A98DC7}"/>
    <dgm:cxn modelId="{8E431C60-F30D-4C8F-A9C8-CBF707595037}" type="presOf" srcId="{4363984D-C29B-44EA-A6B4-CC81BBBFE27B}" destId="{EB8E326C-66B6-4A02-8C0F-CF543030A463}" srcOrd="0" destOrd="0" presId="urn:microsoft.com/office/officeart/2018/2/layout/IconVerticalSolidList"/>
    <dgm:cxn modelId="{CF05D283-73DF-40F2-9F35-87A14FBD0F1B}" srcId="{190225F2-3271-4CC0-8D8B-E570DD964B12}" destId="{303B5DA0-CC3B-4577-A6F1-568B60587CF0}" srcOrd="0" destOrd="0" parTransId="{C0259030-7F16-45A2-A65C-BBFEEB881DBF}" sibTransId="{2CEB5273-DF29-4F51-BF3E-B111C58B76B3}"/>
    <dgm:cxn modelId="{439C84AD-62A7-4E1A-BD6A-8D05B3E06E20}" srcId="{190225F2-3271-4CC0-8D8B-E570DD964B12}" destId="{4363984D-C29B-44EA-A6B4-CC81BBBFE27B}" srcOrd="2" destOrd="0" parTransId="{24EA5260-638F-4258-AFDD-3C160CD7FB66}" sibTransId="{FFADA5C2-4CF5-4814-B40C-204A6100E250}"/>
    <dgm:cxn modelId="{425B91C0-5F0D-4211-A612-990A60C3BF1D}" type="presOf" srcId="{3365A014-1B9E-4C74-9F24-5ADEB8AA9599}" destId="{D853342B-468A-4E08-8FDE-5CD5C546E14F}" srcOrd="0" destOrd="0" presId="urn:microsoft.com/office/officeart/2018/2/layout/IconVerticalSolidList"/>
    <dgm:cxn modelId="{3E75C8CA-F652-4838-8A0A-ECEFAE9E327C}" type="presOf" srcId="{9B6E7EBE-6FAC-4B08-9104-8241733A6926}" destId="{DDC3A80F-50CE-4686-BDCB-34119E6DDBBE}" srcOrd="0" destOrd="0" presId="urn:microsoft.com/office/officeart/2018/2/layout/IconVerticalSolidList"/>
    <dgm:cxn modelId="{9DD4F1D7-3EBB-4729-890D-E51480CBD59C}" srcId="{9B6E7EBE-6FAC-4B08-9104-8241733A6926}" destId="{3365A014-1B9E-4C74-9F24-5ADEB8AA9599}" srcOrd="0" destOrd="0" parTransId="{AE29CFF7-5C71-4154-92DB-26173E18160E}" sibTransId="{3935CE72-FE8D-4CFF-B322-178F764161AD}"/>
    <dgm:cxn modelId="{17EA81F9-D57B-4A0C-B400-C0FABE1E35BD}" type="presOf" srcId="{303B5DA0-CC3B-4577-A6F1-568B60587CF0}" destId="{C1F52365-0A8D-41E4-ACAD-6B17C972FE90}" srcOrd="0" destOrd="0" presId="urn:microsoft.com/office/officeart/2018/2/layout/IconVerticalSolidList"/>
    <dgm:cxn modelId="{2662F936-5AD9-4B0D-860F-817B8B8AE2EF}" type="presParOf" srcId="{B12740A6-9789-4D42-A3D8-EBB1FC62F38B}" destId="{3EC271D3-A5C0-4A84-A938-5F5D430ABE0A}" srcOrd="0" destOrd="0" presId="urn:microsoft.com/office/officeart/2018/2/layout/IconVerticalSolidList"/>
    <dgm:cxn modelId="{C8FF7109-59F0-454E-8352-E6B2C5B5DB63}" type="presParOf" srcId="{3EC271D3-A5C0-4A84-A938-5F5D430ABE0A}" destId="{7B162B71-12A7-4ED7-8C04-D82711E5A2AC}" srcOrd="0" destOrd="0" presId="urn:microsoft.com/office/officeart/2018/2/layout/IconVerticalSolidList"/>
    <dgm:cxn modelId="{DE2876DF-A257-4C40-8632-C167DC058086}" type="presParOf" srcId="{3EC271D3-A5C0-4A84-A938-5F5D430ABE0A}" destId="{8B15BE13-2127-422E-B62B-A81F229B42A3}" srcOrd="1" destOrd="0" presId="urn:microsoft.com/office/officeart/2018/2/layout/IconVerticalSolidList"/>
    <dgm:cxn modelId="{E987B100-4F38-40CA-97F7-67C917B14512}" type="presParOf" srcId="{3EC271D3-A5C0-4A84-A938-5F5D430ABE0A}" destId="{D727547F-569A-402F-9F85-155235CF2689}" srcOrd="2" destOrd="0" presId="urn:microsoft.com/office/officeart/2018/2/layout/IconVerticalSolidList"/>
    <dgm:cxn modelId="{3003835B-1A1F-43E3-8725-9D56B0B17858}" type="presParOf" srcId="{3EC271D3-A5C0-4A84-A938-5F5D430ABE0A}" destId="{C1F52365-0A8D-41E4-ACAD-6B17C972FE90}" srcOrd="3" destOrd="0" presId="urn:microsoft.com/office/officeart/2018/2/layout/IconVerticalSolidList"/>
    <dgm:cxn modelId="{71A21CD3-DA8E-42BD-B039-6626CDA4CD90}" type="presParOf" srcId="{B12740A6-9789-4D42-A3D8-EBB1FC62F38B}" destId="{3BB13546-86CB-461B-B9A6-1A92F01F12F4}" srcOrd="1" destOrd="0" presId="urn:microsoft.com/office/officeart/2018/2/layout/IconVerticalSolidList"/>
    <dgm:cxn modelId="{316A18FC-26D2-4DB2-80BF-66BDB8DB165C}" type="presParOf" srcId="{B12740A6-9789-4D42-A3D8-EBB1FC62F38B}" destId="{14ABC5C8-7BB4-4725-9953-190341EFA79B}" srcOrd="2" destOrd="0" presId="urn:microsoft.com/office/officeart/2018/2/layout/IconVerticalSolidList"/>
    <dgm:cxn modelId="{C0DA8DD1-8E97-4FF9-88D2-7B9FE3A7DF2E}" type="presParOf" srcId="{14ABC5C8-7BB4-4725-9953-190341EFA79B}" destId="{FFBD87BE-BED2-430F-9B3D-E3A052A29D26}" srcOrd="0" destOrd="0" presId="urn:microsoft.com/office/officeart/2018/2/layout/IconVerticalSolidList"/>
    <dgm:cxn modelId="{78FCFD23-B035-4E13-817D-D3321121FD6F}" type="presParOf" srcId="{14ABC5C8-7BB4-4725-9953-190341EFA79B}" destId="{E552CB9B-182B-4A8E-8F2D-61B82AD8B995}" srcOrd="1" destOrd="0" presId="urn:microsoft.com/office/officeart/2018/2/layout/IconVerticalSolidList"/>
    <dgm:cxn modelId="{8AABD7F8-2B59-4DDF-9B53-8553675BBAE9}" type="presParOf" srcId="{14ABC5C8-7BB4-4725-9953-190341EFA79B}" destId="{9D7C5728-7821-4B93-96DC-557B2561C702}" srcOrd="2" destOrd="0" presId="urn:microsoft.com/office/officeart/2018/2/layout/IconVerticalSolidList"/>
    <dgm:cxn modelId="{18502ECF-550C-4414-B371-CE8DC238BFD8}" type="presParOf" srcId="{14ABC5C8-7BB4-4725-9953-190341EFA79B}" destId="{DDC3A80F-50CE-4686-BDCB-34119E6DDBBE}" srcOrd="3" destOrd="0" presId="urn:microsoft.com/office/officeart/2018/2/layout/IconVerticalSolidList"/>
    <dgm:cxn modelId="{DE463AC6-E78D-4D5F-9D67-08C9CD1BAB77}" type="presParOf" srcId="{14ABC5C8-7BB4-4725-9953-190341EFA79B}" destId="{D853342B-468A-4E08-8FDE-5CD5C546E14F}" srcOrd="4" destOrd="0" presId="urn:microsoft.com/office/officeart/2018/2/layout/IconVerticalSolidList"/>
    <dgm:cxn modelId="{90D1C0F1-0AF2-4FF7-9EDD-EA844BEBF0B0}" type="presParOf" srcId="{B12740A6-9789-4D42-A3D8-EBB1FC62F38B}" destId="{D75A3854-3D8B-4B60-9D09-59557A99BAB9}" srcOrd="3" destOrd="0" presId="urn:microsoft.com/office/officeart/2018/2/layout/IconVerticalSolidList"/>
    <dgm:cxn modelId="{5BBA6D0F-7AD6-4FA6-B67E-6CB540CC6869}" type="presParOf" srcId="{B12740A6-9789-4D42-A3D8-EBB1FC62F38B}" destId="{428A4144-2B5C-4CAC-8D11-72C9112B9C48}" srcOrd="4" destOrd="0" presId="urn:microsoft.com/office/officeart/2018/2/layout/IconVerticalSolidList"/>
    <dgm:cxn modelId="{FFFFA791-A749-4449-B431-A3EB121D1A6C}" type="presParOf" srcId="{428A4144-2B5C-4CAC-8D11-72C9112B9C48}" destId="{A50C1934-B93B-4D71-8191-4B26380F125E}" srcOrd="0" destOrd="0" presId="urn:microsoft.com/office/officeart/2018/2/layout/IconVerticalSolidList"/>
    <dgm:cxn modelId="{703AB48A-B2F1-4949-B7BF-FF82647F1A08}" type="presParOf" srcId="{428A4144-2B5C-4CAC-8D11-72C9112B9C48}" destId="{1EA82615-3B1B-48FF-9302-3500B2ECC036}" srcOrd="1" destOrd="0" presId="urn:microsoft.com/office/officeart/2018/2/layout/IconVerticalSolidList"/>
    <dgm:cxn modelId="{ABE74DFC-580F-4266-9362-7F8B35D60934}" type="presParOf" srcId="{428A4144-2B5C-4CAC-8D11-72C9112B9C48}" destId="{D2328891-A4A9-49EA-88A8-4F6FD4C2A893}" srcOrd="2" destOrd="0" presId="urn:microsoft.com/office/officeart/2018/2/layout/IconVerticalSolidList"/>
    <dgm:cxn modelId="{CFDA6CCC-B8BB-426B-AB26-53FEE6EF0933}" type="presParOf" srcId="{428A4144-2B5C-4CAC-8D11-72C9112B9C48}" destId="{EB8E326C-66B6-4A02-8C0F-CF543030A4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0D100-18F3-4344-943D-7A6F04DDA4C8}">
      <dsp:nvSpPr>
        <dsp:cNvPr id="0" name=""/>
        <dsp:cNvSpPr/>
      </dsp:nvSpPr>
      <dsp:spPr>
        <a:xfrm>
          <a:off x="0" y="478"/>
          <a:ext cx="5020329"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191FB-283D-4A68-9B88-DFFBD273CDE4}">
      <dsp:nvSpPr>
        <dsp:cNvPr id="0" name=""/>
        <dsp:cNvSpPr/>
      </dsp:nvSpPr>
      <dsp:spPr>
        <a:xfrm>
          <a:off x="338979" y="252612"/>
          <a:ext cx="616327" cy="616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4B514D-0A78-4FA4-A18A-30439E265E48}">
      <dsp:nvSpPr>
        <dsp:cNvPr id="0" name=""/>
        <dsp:cNvSpPr/>
      </dsp:nvSpPr>
      <dsp:spPr>
        <a:xfrm>
          <a:off x="1294286" y="478"/>
          <a:ext cx="3726042"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1111250">
            <a:lnSpc>
              <a:spcPct val="90000"/>
            </a:lnSpc>
            <a:spcBef>
              <a:spcPct val="0"/>
            </a:spcBef>
            <a:spcAft>
              <a:spcPct val="35000"/>
            </a:spcAft>
            <a:buNone/>
          </a:pPr>
          <a:r>
            <a:rPr lang="en-GB" sz="2500" kern="1200" dirty="0"/>
            <a:t>5000 word report/academic essay</a:t>
          </a:r>
          <a:endParaRPr lang="en-US" sz="2500" kern="1200" dirty="0"/>
        </a:p>
      </dsp:txBody>
      <dsp:txXfrm>
        <a:off x="1294286" y="478"/>
        <a:ext cx="3726042" cy="1120594"/>
      </dsp:txXfrm>
    </dsp:sp>
    <dsp:sp modelId="{86A660E3-7AF8-4F38-8EA8-DB2E64D77B45}">
      <dsp:nvSpPr>
        <dsp:cNvPr id="0" name=""/>
        <dsp:cNvSpPr/>
      </dsp:nvSpPr>
      <dsp:spPr>
        <a:xfrm>
          <a:off x="0" y="1401222"/>
          <a:ext cx="5020329"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BAAC-5B4D-41EA-9575-BEB3FAEC019C}">
      <dsp:nvSpPr>
        <dsp:cNvPr id="0" name=""/>
        <dsp:cNvSpPr/>
      </dsp:nvSpPr>
      <dsp:spPr>
        <a:xfrm>
          <a:off x="338979" y="1653355"/>
          <a:ext cx="616327" cy="616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FCD52-E2B1-4EE8-90A0-B639844D32B3}">
      <dsp:nvSpPr>
        <dsp:cNvPr id="0" name=""/>
        <dsp:cNvSpPr/>
      </dsp:nvSpPr>
      <dsp:spPr>
        <a:xfrm>
          <a:off x="1294286" y="1401222"/>
          <a:ext cx="3726042"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1111250">
            <a:lnSpc>
              <a:spcPct val="90000"/>
            </a:lnSpc>
            <a:spcBef>
              <a:spcPct val="0"/>
            </a:spcBef>
            <a:spcAft>
              <a:spcPct val="35000"/>
            </a:spcAft>
            <a:buNone/>
          </a:pPr>
          <a:r>
            <a:rPr lang="en-GB" sz="2500" kern="1200" dirty="0"/>
            <a:t>10 min presentation </a:t>
          </a:r>
          <a:endParaRPr lang="en-US" sz="2500" kern="1200" dirty="0"/>
        </a:p>
      </dsp:txBody>
      <dsp:txXfrm>
        <a:off x="1294286" y="1401222"/>
        <a:ext cx="3726042" cy="1120594"/>
      </dsp:txXfrm>
    </dsp:sp>
    <dsp:sp modelId="{CC312032-3C4C-4F03-8708-5FA6FECC4B8D}">
      <dsp:nvSpPr>
        <dsp:cNvPr id="0" name=""/>
        <dsp:cNvSpPr/>
      </dsp:nvSpPr>
      <dsp:spPr>
        <a:xfrm>
          <a:off x="0" y="2801965"/>
          <a:ext cx="5020329"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E5920-926E-44B3-8BCF-B0AA3E2CF06F}">
      <dsp:nvSpPr>
        <dsp:cNvPr id="0" name=""/>
        <dsp:cNvSpPr/>
      </dsp:nvSpPr>
      <dsp:spPr>
        <a:xfrm>
          <a:off x="338979" y="3054099"/>
          <a:ext cx="616327" cy="616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EC39B6-91FB-4D29-8A57-D97996227B17}">
      <dsp:nvSpPr>
        <dsp:cNvPr id="0" name=""/>
        <dsp:cNvSpPr/>
      </dsp:nvSpPr>
      <dsp:spPr>
        <a:xfrm>
          <a:off x="1294286" y="2801965"/>
          <a:ext cx="3726042"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1111250">
            <a:lnSpc>
              <a:spcPct val="90000"/>
            </a:lnSpc>
            <a:spcBef>
              <a:spcPct val="0"/>
            </a:spcBef>
            <a:spcAft>
              <a:spcPct val="35000"/>
            </a:spcAft>
            <a:buNone/>
          </a:pPr>
          <a:r>
            <a:rPr lang="en-GB" sz="2500" kern="1200"/>
            <a:t>Completed production log. </a:t>
          </a:r>
          <a:endParaRPr lang="en-US" sz="2500" kern="1200"/>
        </a:p>
      </dsp:txBody>
      <dsp:txXfrm>
        <a:off x="1294286" y="2801965"/>
        <a:ext cx="3726042" cy="1120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62B71-12A7-4ED7-8C04-D82711E5A2AC}">
      <dsp:nvSpPr>
        <dsp:cNvPr id="0" name=""/>
        <dsp:cNvSpPr/>
      </dsp:nvSpPr>
      <dsp:spPr>
        <a:xfrm>
          <a:off x="0" y="478"/>
          <a:ext cx="4429636"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5BE13-2127-422E-B62B-A81F229B42A3}">
      <dsp:nvSpPr>
        <dsp:cNvPr id="0" name=""/>
        <dsp:cNvSpPr/>
      </dsp:nvSpPr>
      <dsp:spPr>
        <a:xfrm>
          <a:off x="338979" y="252612"/>
          <a:ext cx="616327" cy="616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F52365-0A8D-41E4-ACAD-6B17C972FE90}">
      <dsp:nvSpPr>
        <dsp:cNvPr id="0" name=""/>
        <dsp:cNvSpPr/>
      </dsp:nvSpPr>
      <dsp:spPr>
        <a:xfrm>
          <a:off x="1294286" y="478"/>
          <a:ext cx="3135349"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977900">
            <a:lnSpc>
              <a:spcPct val="90000"/>
            </a:lnSpc>
            <a:spcBef>
              <a:spcPct val="0"/>
            </a:spcBef>
            <a:spcAft>
              <a:spcPct val="35000"/>
            </a:spcAft>
            <a:buNone/>
          </a:pPr>
          <a:r>
            <a:rPr lang="en-GB" sz="2200" kern="1200" dirty="0"/>
            <a:t>Guided learning = 30 hrs </a:t>
          </a:r>
          <a:endParaRPr lang="en-US" sz="2200" kern="1200" dirty="0"/>
        </a:p>
      </dsp:txBody>
      <dsp:txXfrm>
        <a:off x="1294286" y="478"/>
        <a:ext cx="3135349" cy="1120594"/>
      </dsp:txXfrm>
    </dsp:sp>
    <dsp:sp modelId="{FFBD87BE-BED2-430F-9B3D-E3A052A29D26}">
      <dsp:nvSpPr>
        <dsp:cNvPr id="0" name=""/>
        <dsp:cNvSpPr/>
      </dsp:nvSpPr>
      <dsp:spPr>
        <a:xfrm>
          <a:off x="0" y="1399821"/>
          <a:ext cx="4429636"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52CB9B-182B-4A8E-8F2D-61B82AD8B995}">
      <dsp:nvSpPr>
        <dsp:cNvPr id="0" name=""/>
        <dsp:cNvSpPr/>
      </dsp:nvSpPr>
      <dsp:spPr>
        <a:xfrm>
          <a:off x="338979" y="1653355"/>
          <a:ext cx="616327" cy="616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C3A80F-50CE-4686-BDCB-34119E6DDBBE}">
      <dsp:nvSpPr>
        <dsp:cNvPr id="0" name=""/>
        <dsp:cNvSpPr/>
      </dsp:nvSpPr>
      <dsp:spPr>
        <a:xfrm>
          <a:off x="843882" y="1401222"/>
          <a:ext cx="2894144"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977900">
            <a:lnSpc>
              <a:spcPct val="90000"/>
            </a:lnSpc>
            <a:spcBef>
              <a:spcPct val="0"/>
            </a:spcBef>
            <a:spcAft>
              <a:spcPct val="35000"/>
            </a:spcAft>
            <a:buNone/>
          </a:pPr>
          <a:r>
            <a:rPr lang="en-GB" sz="2200" kern="1200" dirty="0"/>
            <a:t>  Independent study =90 hrs</a:t>
          </a:r>
          <a:endParaRPr lang="en-US" sz="2200" kern="1200" dirty="0"/>
        </a:p>
      </dsp:txBody>
      <dsp:txXfrm>
        <a:off x="843882" y="1401222"/>
        <a:ext cx="2894144" cy="1120594"/>
      </dsp:txXfrm>
    </dsp:sp>
    <dsp:sp modelId="{D853342B-468A-4E08-8FDE-5CD5C546E14F}">
      <dsp:nvSpPr>
        <dsp:cNvPr id="0" name=""/>
        <dsp:cNvSpPr/>
      </dsp:nvSpPr>
      <dsp:spPr>
        <a:xfrm>
          <a:off x="3287623" y="1401222"/>
          <a:ext cx="1142012"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3287623" y="1401222"/>
        <a:ext cx="1142012" cy="1120594"/>
      </dsp:txXfrm>
    </dsp:sp>
    <dsp:sp modelId="{A50C1934-B93B-4D71-8191-4B26380F125E}">
      <dsp:nvSpPr>
        <dsp:cNvPr id="0" name=""/>
        <dsp:cNvSpPr/>
      </dsp:nvSpPr>
      <dsp:spPr>
        <a:xfrm>
          <a:off x="0" y="2801965"/>
          <a:ext cx="4429636" cy="11205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82615-3B1B-48FF-9302-3500B2ECC036}">
      <dsp:nvSpPr>
        <dsp:cNvPr id="0" name=""/>
        <dsp:cNvSpPr/>
      </dsp:nvSpPr>
      <dsp:spPr>
        <a:xfrm>
          <a:off x="338979" y="3054099"/>
          <a:ext cx="616327" cy="616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8E326C-66B6-4A02-8C0F-CF543030A463}">
      <dsp:nvSpPr>
        <dsp:cNvPr id="0" name=""/>
        <dsp:cNvSpPr/>
      </dsp:nvSpPr>
      <dsp:spPr>
        <a:xfrm>
          <a:off x="1294286" y="2801965"/>
          <a:ext cx="3135349" cy="1120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6" tIns="118596" rIns="118596" bIns="118596" numCol="1" spcCol="1270" anchor="ctr" anchorCtr="0">
          <a:noAutofit/>
        </a:bodyPr>
        <a:lstStyle/>
        <a:p>
          <a:pPr marL="0" lvl="0" indent="0" algn="l" defTabSz="977900">
            <a:lnSpc>
              <a:spcPct val="90000"/>
            </a:lnSpc>
            <a:spcBef>
              <a:spcPct val="0"/>
            </a:spcBef>
            <a:spcAft>
              <a:spcPct val="35000"/>
            </a:spcAft>
            <a:buNone/>
          </a:pPr>
          <a:r>
            <a:rPr lang="en-GB" sz="2200" kern="1200"/>
            <a:t>Requires considerable motivation and organisation !</a:t>
          </a:r>
          <a:endParaRPr lang="en-US" sz="2200" kern="1200"/>
        </a:p>
      </dsp:txBody>
      <dsp:txXfrm>
        <a:off x="1294286" y="2801965"/>
        <a:ext cx="3135349" cy="11205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457E0-B7E6-E24E-BA12-0ABEC3185120}" type="datetimeFigureOut">
              <a:rPr lang="en-US" smtClean="0"/>
              <a:t>10/15/2023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10/15/2023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your ordinary A-level. You really can do an EPQ in anything. What are you passionate about? What annoys you? What have you always wanted to know more about?</a:t>
            </a:r>
          </a:p>
          <a:p>
            <a:endParaRPr lang="en-GB" dirty="0"/>
          </a:p>
          <a:p>
            <a:r>
              <a:rPr lang="en-GB" dirty="0"/>
              <a:t>Take a look at some of these examples of past EPQs.</a:t>
            </a:r>
          </a:p>
          <a:p>
            <a:endParaRPr lang="en-GB" dirty="0"/>
          </a:p>
        </p:txBody>
      </p:sp>
      <p:sp>
        <p:nvSpPr>
          <p:cNvPr id="4" name="Date Placeholder 3"/>
          <p:cNvSpPr>
            <a:spLocks noGrp="1"/>
          </p:cNvSpPr>
          <p:nvPr>
            <p:ph type="dt" idx="1"/>
          </p:nvPr>
        </p:nvSpPr>
        <p:spPr/>
        <p:txBody>
          <a:bodyPr/>
          <a:lstStyle/>
          <a:p>
            <a:fld id="{72B2DE57-4635-4307-92A0-5541C22BE82F}" type="datetime1">
              <a:rPr lang="en-US" smtClean="0"/>
              <a:t>10/15/2023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295101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want to stand out from the crowd when applying to University? Studies have shown that you’re a-level results can improve by up to 29% when studying for an EPQ at the same time.</a:t>
            </a:r>
          </a:p>
          <a:p>
            <a:endParaRPr lang="en-GB" dirty="0"/>
          </a:p>
          <a:p>
            <a:r>
              <a:rPr lang="en-GB" dirty="0"/>
              <a:t>Gain an extra half an A-level in UCAS points if you choose EPQ as your fourth option.</a:t>
            </a:r>
          </a:p>
          <a:p>
            <a:endParaRPr lang="en-GB" dirty="0"/>
          </a:p>
          <a:p>
            <a:r>
              <a:rPr lang="en-GB" dirty="0"/>
              <a:t>Make a strong first impression in your university interviews with your EPQ as a discussion point.</a:t>
            </a:r>
          </a:p>
          <a:p>
            <a:endParaRPr lang="en-GB" dirty="0"/>
          </a:p>
          <a:p>
            <a:r>
              <a:rPr lang="en-GB" dirty="0"/>
              <a:t>Impress your professors and get ahead of the class by learning how to reference before you’ve even attended your first seminar.</a:t>
            </a:r>
          </a:p>
          <a:p>
            <a:endParaRPr lang="en-GB" dirty="0"/>
          </a:p>
          <a:p>
            <a:r>
              <a:rPr lang="en-GB" dirty="0"/>
              <a:t>(Increase chance of achieving A-level grades A*-B by up to 29% - B Jones 2015 aqa.org.uk/about-us/our-research/research-library/</a:t>
            </a:r>
            <a:r>
              <a:rPr lang="en-GB" dirty="0" err="1"/>
              <a:t>paper?path</a:t>
            </a:r>
            <a:r>
              <a:rPr lang="en-GB" dirty="0"/>
              <a:t>=does-extended-project-qualification-enhance-students-gce-level-performance )</a:t>
            </a:r>
          </a:p>
        </p:txBody>
      </p:sp>
      <p:sp>
        <p:nvSpPr>
          <p:cNvPr id="4" name="Date Placeholder 3"/>
          <p:cNvSpPr>
            <a:spLocks noGrp="1"/>
          </p:cNvSpPr>
          <p:nvPr>
            <p:ph type="dt" idx="1"/>
          </p:nvPr>
        </p:nvSpPr>
        <p:spPr/>
        <p:txBody>
          <a:bodyPr/>
          <a:lstStyle/>
          <a:p>
            <a:fld id="{E6709994-A39E-4A32-A03E-061639CFF833}" type="datetime1">
              <a:rPr lang="en-US" smtClean="0"/>
              <a:t>10/15/2023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54507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Studies have shown that you’re more likely to progress to second year with an EPQ under your belt. This graph shows students from Southampton university and the difference in those that stayed in with an EPQ, to those that didn’t</a:t>
            </a:r>
          </a:p>
          <a:p>
            <a:endParaRPr lang="en-GB" dirty="0"/>
          </a:p>
        </p:txBody>
      </p:sp>
      <p:sp>
        <p:nvSpPr>
          <p:cNvPr id="4" name="Date Placeholder 3"/>
          <p:cNvSpPr>
            <a:spLocks noGrp="1"/>
          </p:cNvSpPr>
          <p:nvPr>
            <p:ph type="dt" idx="1"/>
          </p:nvPr>
        </p:nvSpPr>
        <p:spPr/>
        <p:txBody>
          <a:bodyPr/>
          <a:lstStyle/>
          <a:p>
            <a:fld id="{CA41C56D-8A57-4179-AF17-99041E2584B3}" type="datetime1">
              <a:rPr lang="en-US" smtClean="0"/>
              <a:t>10/15/2023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4679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Studies also show that students who completed an EPQ went on to get better results in their degrees.</a:t>
            </a:r>
          </a:p>
          <a:p>
            <a:endParaRPr lang="en-GB" dirty="0"/>
          </a:p>
        </p:txBody>
      </p:sp>
      <p:sp>
        <p:nvSpPr>
          <p:cNvPr id="4" name="Date Placeholder 3"/>
          <p:cNvSpPr>
            <a:spLocks noGrp="1"/>
          </p:cNvSpPr>
          <p:nvPr>
            <p:ph type="dt" idx="1"/>
          </p:nvPr>
        </p:nvSpPr>
        <p:spPr/>
        <p:txBody>
          <a:bodyPr/>
          <a:lstStyle/>
          <a:p>
            <a:fld id="{CA41C56D-8A57-4179-AF17-99041E2584B3}" type="datetime1">
              <a:rPr lang="en-US" smtClean="0"/>
              <a:t>10/15/2023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111953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Even if Higher Education isn’t your end goal, or you’re looking beyond Higher Education, completing an EPQ will set you up with some key skills for the workplace, including interviewing, conducting research, time management and planning.</a:t>
            </a:r>
          </a:p>
          <a:p>
            <a:endParaRPr lang="en-GB" dirty="0"/>
          </a:p>
        </p:txBody>
      </p:sp>
      <p:sp>
        <p:nvSpPr>
          <p:cNvPr id="4" name="Date Placeholder 3"/>
          <p:cNvSpPr>
            <a:spLocks noGrp="1"/>
          </p:cNvSpPr>
          <p:nvPr>
            <p:ph type="dt" idx="1"/>
          </p:nvPr>
        </p:nvSpPr>
        <p:spPr/>
        <p:txBody>
          <a:bodyPr/>
          <a:lstStyle/>
          <a:p>
            <a:fld id="{CE03BF79-3C03-4D00-9E56-6BBE5E4BD281}" type="datetime1">
              <a:rPr lang="en-US" smtClean="0"/>
              <a:t>10/15/2023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27321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rgbClr val="3273A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4318E518-4FB3-4FBE-9043-595F2810CB1F}"/>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4344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Section titl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9FF20289-3C98-4497-BEAB-A42FEBC762D6}"/>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QA_New_logo_20mm_no_strapline_WHITEOUT_RGB.png">
            <a:extLst>
              <a:ext uri="{FF2B5EF4-FFF2-40B4-BE49-F238E27FC236}">
                <a16:creationId xmlns:a16="http://schemas.microsoft.com/office/drawing/2014/main" id="{DE69303D-2315-4BBF-866B-7A0881F1AB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A5BE5885-138D-465A-87A6-28BC70770EA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61695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D85E20C6-0A66-4976-99B6-7966E9A59F7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0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rgbClr val="E164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E164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A81168CA-8D82-4000-917D-361437A39466}"/>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Section titl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9FF20289-3C98-4497-BEAB-A42FEBC762D6}"/>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QA_New_logo_20mm_no_strapline_WHITEOUT_RGB.png">
            <a:extLst>
              <a:ext uri="{FF2B5EF4-FFF2-40B4-BE49-F238E27FC236}">
                <a16:creationId xmlns:a16="http://schemas.microsoft.com/office/drawing/2014/main" id="{DE69303D-2315-4BBF-866B-7A0881F1AB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A5BE5885-138D-465A-87A6-28BC70770EA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883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9A7C3778-CA99-4FCA-AFEA-147B88D8D3A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08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C267A66F-16B3-40FA-89B0-3C7CB7396E6D}"/>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8747FE7A-CD5D-4EB5-BA24-5B70F4B77BE6}"/>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7" name="Straight Connector 16">
            <a:extLst>
              <a:ext uri="{FF2B5EF4-FFF2-40B4-BE49-F238E27FC236}">
                <a16:creationId xmlns:a16="http://schemas.microsoft.com/office/drawing/2014/main" id="{51D8E477-AA99-4239-AB57-FAD6C916B3E6}"/>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21827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9A7C3778-CA99-4FCA-AFEA-147B88D8D3A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194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rgbClr val="C873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C87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8E683C7F-8052-488C-9E81-53F4600E9A84}"/>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825042" y="6455753"/>
            <a:ext cx="971126" cy="402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bg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94323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8747FE7A-CD5D-4EB5-BA24-5B70F4B77BE6}"/>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7" name="Straight Connector 16">
            <a:extLst>
              <a:ext uri="{FF2B5EF4-FFF2-40B4-BE49-F238E27FC236}">
                <a16:creationId xmlns:a16="http://schemas.microsoft.com/office/drawing/2014/main" id="{51D8E477-AA99-4239-AB57-FAD6C916B3E6}"/>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84503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2" name="Straight Connector 11">
            <a:extLst>
              <a:ext uri="{FF2B5EF4-FFF2-40B4-BE49-F238E27FC236}">
                <a16:creationId xmlns:a16="http://schemas.microsoft.com/office/drawing/2014/main" id="{A6B81B4A-A1CA-4D1E-A91E-E520198E6CCF}"/>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24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2451F05E-FFA4-4CB9-BA4F-2B86B828D99D}"/>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38C2633D-A6A7-4D84-88D5-6B316BD04714}"/>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54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085E4EA5-E3D5-40DC-81B5-C5335F236743}"/>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4D2B4C3B-DD4F-4A4F-8A6B-ECD7893CC58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D3F58F2-0328-428D-86D2-53C347B3FCB5}"/>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3925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770BE2B4-E6D0-4275-AB1E-94C3DA8D784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743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C3189A21-A8EE-45CB-ABBF-C88AB9B8E819}"/>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Section title Dark Turquo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12" name="Picture 11" descr="AQA_New_logo_20mm_no_strapline_WHITEOUT_RGB.png">
            <a:extLst>
              <a:ext uri="{FF2B5EF4-FFF2-40B4-BE49-F238E27FC236}">
                <a16:creationId xmlns:a16="http://schemas.microsoft.com/office/drawing/2014/main" id="{8CE9798F-E84F-4867-A4B2-8E092AF5E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4" name="Straight Connector 13">
            <a:extLst>
              <a:ext uri="{FF2B5EF4-FFF2-40B4-BE49-F238E27FC236}">
                <a16:creationId xmlns:a16="http://schemas.microsoft.com/office/drawing/2014/main" id="{4D2B4C3B-DD4F-4A4F-8A6B-ECD7893CC58D}"/>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B2E4749-27BA-491C-9444-AB85C32EFD8C}"/>
              </a:ext>
            </a:extLst>
          </p:cNvPr>
          <p:cNvCxnSpPr>
            <a:cxnSpLocks/>
          </p:cNvCxnSpPr>
          <p:nvPr userDrawn="1"/>
        </p:nvCxnSpPr>
        <p:spPr>
          <a:xfrm>
            <a:off x="0" y="961293"/>
            <a:ext cx="8585352"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6136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9" name="Content Placeholder 2">
            <a:extLst>
              <a:ext uri="{FF2B5EF4-FFF2-40B4-BE49-F238E27FC236}">
                <a16:creationId xmlns:a16="http://schemas.microsoft.com/office/drawing/2014/main" id="{BE65C499-4327-49F4-998D-11908652DDB3}"/>
              </a:ext>
            </a:extLst>
          </p:cNvPr>
          <p:cNvSpPr>
            <a:spLocks noGrp="1"/>
          </p:cNvSpPr>
          <p:nvPr>
            <p:ph idx="1"/>
          </p:nvPr>
        </p:nvSpPr>
        <p:spPr>
          <a:xfrm>
            <a:off x="540001" y="1458671"/>
            <a:ext cx="3527908" cy="46078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76D5BF6-1DBA-4F67-A73E-593BB880F37A}"/>
              </a:ext>
            </a:extLst>
          </p:cNvPr>
          <p:cNvCxnSpPr>
            <a:cxnSpLocks/>
          </p:cNvCxnSpPr>
          <p:nvPr userDrawn="1"/>
        </p:nvCxnSpPr>
        <p:spPr>
          <a:xfrm>
            <a:off x="0" y="961293"/>
            <a:ext cx="85852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WHITEOUT_RGB.png">
            <a:extLst>
              <a:ext uri="{FF2B5EF4-FFF2-40B4-BE49-F238E27FC236}">
                <a16:creationId xmlns:a16="http://schemas.microsoft.com/office/drawing/2014/main" id="{51596B02-BA54-44D3-9DD2-CB1C6D618F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a:extLst>
              <a:ext uri="{FF2B5EF4-FFF2-40B4-BE49-F238E27FC236}">
                <a16:creationId xmlns:a16="http://schemas.microsoft.com/office/drawing/2014/main" id="{30873D85-5069-4BBE-B1EC-2B281F6D77EE}"/>
              </a:ext>
            </a:extLst>
          </p:cNvPr>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770BE2B4-E6D0-4275-AB1E-94C3DA8D784A}"/>
              </a:ext>
            </a:extLst>
          </p:cNvPr>
          <p:cNvCxnSpPr>
            <a:cxnSpLocks/>
          </p:cNvCxnSpPr>
          <p:nvPr userDrawn="1"/>
        </p:nvCxnSpPr>
        <p:spPr>
          <a:xfrm>
            <a:off x="0" y="6342186"/>
            <a:ext cx="7006856"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825042" y="6455753"/>
            <a:ext cx="971126" cy="402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bg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562948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9" cy="6857999"/>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02066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9" cy="6857998"/>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475268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8" cy="6857998"/>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13057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0" y="0"/>
            <a:ext cx="9143998" cy="6857997"/>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70546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1" y="0"/>
            <a:ext cx="9143996" cy="6857997"/>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526573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 title Dark Brick">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BD5339D-A585-4385-A869-D53EBF7C9419}"/>
              </a:ext>
            </a:extLst>
          </p:cNvPr>
          <p:cNvSpPr/>
          <p:nvPr userDrawn="1"/>
        </p:nvSpPr>
        <p:spPr>
          <a:xfrm>
            <a:off x="7006856" y="6138517"/>
            <a:ext cx="1331577" cy="720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5753AB-A559-4CEF-A48F-E6C724D41946}"/>
              </a:ext>
            </a:extLst>
          </p:cNvPr>
          <p:cNvPicPr>
            <a:picLocks noChangeAspect="1"/>
          </p:cNvPicPr>
          <p:nvPr userDrawn="1"/>
        </p:nvPicPr>
        <p:blipFill>
          <a:blip r:embed="rId2"/>
          <a:stretch>
            <a:fillRect/>
          </a:stretch>
        </p:blipFill>
        <p:spPr>
          <a:xfrm>
            <a:off x="1" y="0"/>
            <a:ext cx="9143996" cy="6857996"/>
          </a:xfrm>
          <a:prstGeom prst="rect">
            <a:avLst/>
          </a:prstGeom>
        </p:spPr>
      </p:pic>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pic>
        <p:nvPicPr>
          <p:cNvPr id="9" name="Picture 8" descr="AQA_New_logo_20mm_no_strapline_WHITEOU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0"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8" name="Content Placeholder 2">
            <a:extLst>
              <a:ext uri="{FF2B5EF4-FFF2-40B4-BE49-F238E27FC236}">
                <a16:creationId xmlns:a16="http://schemas.microsoft.com/office/drawing/2014/main" id="{F4C7295C-ECD3-4966-8452-125A06688EF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40101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335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183587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0" name="Content Placeholder 2">
            <a:extLst>
              <a:ext uri="{FF2B5EF4-FFF2-40B4-BE49-F238E27FC236}">
                <a16:creationId xmlns:a16="http://schemas.microsoft.com/office/drawing/2014/main" id="{20F16076-A148-4F25-9081-951247FB5D00}"/>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7" name="Content Placeholder 2">
            <a:extLst>
              <a:ext uri="{FF2B5EF4-FFF2-40B4-BE49-F238E27FC236}">
                <a16:creationId xmlns:a16="http://schemas.microsoft.com/office/drawing/2014/main" id="{679EE175-B2E6-444E-B5C1-E278F909E5EE}"/>
              </a:ext>
            </a:extLst>
          </p:cNvPr>
          <p:cNvSpPr>
            <a:spLocks noGrp="1"/>
          </p:cNvSpPr>
          <p:nvPr>
            <p:ph idx="12"/>
          </p:nvPr>
        </p:nvSpPr>
        <p:spPr>
          <a:xfrm>
            <a:off x="540000" y="1458671"/>
            <a:ext cx="8045200" cy="46798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a:xfrm>
            <a:off x="540000" y="1459617"/>
            <a:ext cx="8045200" cy="4847484"/>
          </a:xfrm>
        </p:spPr>
        <p:txBody>
          <a:bodyPr/>
          <a:lstStyle/>
          <a:p>
            <a:pPr lvl="0"/>
            <a:r>
              <a:rPr lang="en-US" dirty="0"/>
              <a:t>Insert video</a:t>
            </a:r>
          </a:p>
        </p:txBody>
      </p:sp>
      <p:sp>
        <p:nvSpPr>
          <p:cNvPr id="5" name="Footer Placeholder 4"/>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118346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492298"/>
            <a:ext cx="3190875" cy="4641301"/>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
        <p:nvSpPr>
          <p:cNvPr id="14" name="Content Placeholder 2">
            <a:extLst>
              <a:ext uri="{FF2B5EF4-FFF2-40B4-BE49-F238E27FC236}">
                <a16:creationId xmlns:a16="http://schemas.microsoft.com/office/drawing/2014/main" id="{89113F9F-6A92-4A0C-BC1C-C016601D1C7F}"/>
              </a:ext>
            </a:extLst>
          </p:cNvPr>
          <p:cNvSpPr>
            <a:spLocks noGrp="1"/>
          </p:cNvSpPr>
          <p:nvPr>
            <p:ph idx="1"/>
          </p:nvPr>
        </p:nvSpPr>
        <p:spPr>
          <a:xfrm>
            <a:off x="540001" y="1458671"/>
            <a:ext cx="4592716" cy="46749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445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502747"/>
            <a:ext cx="8045200" cy="484748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93" r:id="rId3"/>
    <p:sldLayoutId id="2147483679" r:id="rId4"/>
    <p:sldLayoutId id="2147483677" r:id="rId5"/>
    <p:sldLayoutId id="2147483680" r:id="rId6"/>
    <p:sldLayoutId id="2147483662" r:id="rId7"/>
    <p:sldLayoutId id="2147483664" r:id="rId8"/>
    <p:sldLayoutId id="2147483665" r:id="rId9"/>
    <p:sldLayoutId id="2147483684" r:id="rId10"/>
    <p:sldLayoutId id="2147483689" r:id="rId11"/>
    <p:sldLayoutId id="2147483697" r:id="rId12"/>
    <p:sldLayoutId id="2147483669" r:id="rId13"/>
    <p:sldLayoutId id="2147483705" r:id="rId14"/>
    <p:sldLayoutId id="2147483706" r:id="rId15"/>
    <p:sldLayoutId id="2147483670" r:id="rId16"/>
    <p:sldLayoutId id="2147483690" r:id="rId17"/>
    <p:sldLayoutId id="2147483694" r:id="rId18"/>
    <p:sldLayoutId id="2147483671" r:id="rId19"/>
    <p:sldLayoutId id="2147483704" r:id="rId20"/>
    <p:sldLayoutId id="2147483692" r:id="rId21"/>
    <p:sldLayoutId id="2147483674" r:id="rId22"/>
    <p:sldLayoutId id="2147483698" r:id="rId23"/>
    <p:sldLayoutId id="2147483673" r:id="rId24"/>
    <p:sldLayoutId id="2147483695" r:id="rId25"/>
    <p:sldLayoutId id="2147483696" r:id="rId26"/>
    <p:sldLayoutId id="2147483675" r:id="rId27"/>
    <p:sldLayoutId id="2147483707" r:id="rId28"/>
    <p:sldLayoutId id="2147483708" r:id="rId29"/>
    <p:sldLayoutId id="2147483676" r:id="rId30"/>
    <p:sldLayoutId id="2147483699" r:id="rId31"/>
    <p:sldLayoutId id="2147483700" r:id="rId32"/>
    <p:sldLayoutId id="2147483701" r:id="rId33"/>
    <p:sldLayoutId id="2147483702" r:id="rId34"/>
    <p:sldLayoutId id="2147483703" r:id="rId35"/>
    <p:sldLayoutId id="2147483709" r:id="rId36"/>
    <p:sldLayoutId id="2147483710" r:id="rId37"/>
  </p:sldLayoutIdLst>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ts val="6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ts val="6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ts val="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ts val="6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ts val="6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jpg"/><Relationship Id="rId10"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44.png"/><Relationship Id="rId14" Type="http://schemas.openxmlformats.org/officeDocument/2006/relationships/image" Target="../media/image26.gif"/></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6.gi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26.gi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064616" y="5585700"/>
            <a:ext cx="1819992" cy="232626"/>
          </a:xfrm>
        </p:spPr>
        <p:txBody>
          <a:bodyPr vert="horz" lIns="0" tIns="0" rIns="91440" bIns="0" rtlCol="0" anchor="t">
            <a:noAutofit/>
          </a:bodyPr>
          <a:lstStyle/>
          <a:p>
            <a:pPr marL="0" indent="0">
              <a:buNone/>
            </a:pPr>
            <a:endParaRPr lang="en-US" sz="1600" dirty="0">
              <a:solidFill>
                <a:schemeClr val="bg1"/>
              </a:solidFill>
            </a:endParaRPr>
          </a:p>
        </p:txBody>
      </p:sp>
      <p:cxnSp>
        <p:nvCxnSpPr>
          <p:cNvPr id="4" name="Straight Connector 3">
            <a:extLst>
              <a:ext uri="{FF2B5EF4-FFF2-40B4-BE49-F238E27FC236}">
                <a16:creationId xmlns:a16="http://schemas.microsoft.com/office/drawing/2014/main" id="{FBC79898-D610-4796-BA4C-88126D6FB202}"/>
              </a:ext>
            </a:extLst>
          </p:cNvPr>
          <p:cNvCxnSpPr>
            <a:cxnSpLocks/>
          </p:cNvCxnSpPr>
          <p:nvPr/>
        </p:nvCxnSpPr>
        <p:spPr>
          <a:xfrm>
            <a:off x="4079364" y="5538019"/>
            <a:ext cx="2247694"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EC829AF-18E7-0442-1BC5-21925AE57A30}"/>
              </a:ext>
            </a:extLst>
          </p:cNvPr>
          <p:cNvSpPr txBox="1"/>
          <p:nvPr/>
        </p:nvSpPr>
        <p:spPr>
          <a:xfrm>
            <a:off x="304800" y="152261"/>
            <a:ext cx="8534400" cy="492443"/>
          </a:xfrm>
          <a:prstGeom prst="rect">
            <a:avLst/>
          </a:prstGeom>
          <a:noFill/>
        </p:spPr>
        <p:txBody>
          <a:bodyPr wrap="square" lIns="0" tIns="0" rIns="0" bIns="0" rtlCol="0">
            <a:spAutoFit/>
          </a:bodyPr>
          <a:lstStyle/>
          <a:p>
            <a:r>
              <a:rPr lang="en-GB" sz="3200" dirty="0">
                <a:solidFill>
                  <a:schemeClr val="bg1"/>
                </a:solidFill>
              </a:rPr>
              <a:t>Welcome to the Extended Project Qualification </a:t>
            </a:r>
          </a:p>
        </p:txBody>
      </p:sp>
      <p:sp>
        <p:nvSpPr>
          <p:cNvPr id="3" name="TextBox 2">
            <a:extLst>
              <a:ext uri="{FF2B5EF4-FFF2-40B4-BE49-F238E27FC236}">
                <a16:creationId xmlns:a16="http://schemas.microsoft.com/office/drawing/2014/main" id="{B463BBB9-9927-2D40-0B28-770DAFB3104E}"/>
              </a:ext>
            </a:extLst>
          </p:cNvPr>
          <p:cNvSpPr txBox="1"/>
          <p:nvPr/>
        </p:nvSpPr>
        <p:spPr>
          <a:xfrm>
            <a:off x="189187" y="6135400"/>
            <a:ext cx="8534400" cy="307777"/>
          </a:xfrm>
          <a:prstGeom prst="rect">
            <a:avLst/>
          </a:prstGeom>
          <a:noFill/>
        </p:spPr>
        <p:txBody>
          <a:bodyPr wrap="square" lIns="0" tIns="0" rIns="0" bIns="0" rtlCol="0">
            <a:spAutoFit/>
          </a:bodyPr>
          <a:lstStyle/>
          <a:p>
            <a:r>
              <a:rPr lang="en-GB" sz="2000" dirty="0">
                <a:solidFill>
                  <a:schemeClr val="bg1"/>
                </a:solidFill>
              </a:rPr>
              <a:t>Selena Burroughs </a:t>
            </a:r>
          </a:p>
        </p:txBody>
      </p:sp>
      <p:pic>
        <p:nvPicPr>
          <p:cNvPr id="6" name="Picture 5" descr="A picture containing vector graphics&#10;&#10;Description generated with very high confidence">
            <a:extLst>
              <a:ext uri="{FF2B5EF4-FFF2-40B4-BE49-F238E27FC236}">
                <a16:creationId xmlns:a16="http://schemas.microsoft.com/office/drawing/2014/main" id="{2380C3AF-87D3-11C0-2D47-A0ECDE4482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2" y="5353054"/>
            <a:ext cx="777941" cy="777941"/>
          </a:xfrm>
          <a:prstGeom prst="rect">
            <a:avLst/>
          </a:prstGeom>
        </p:spPr>
      </p:pic>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064616" y="5585700"/>
            <a:ext cx="1819992" cy="232626"/>
          </a:xfrm>
        </p:spPr>
        <p:txBody>
          <a:bodyPr vert="horz" lIns="0" tIns="0" rIns="91440" bIns="0" rtlCol="0" anchor="t">
            <a:noAutofit/>
          </a:bodyPr>
          <a:lstStyle/>
          <a:p>
            <a:pPr marL="0" indent="0">
              <a:buNone/>
            </a:pPr>
            <a:endParaRPr lang="en-US" sz="1600" dirty="0">
              <a:solidFill>
                <a:schemeClr val="bg1"/>
              </a:solidFill>
            </a:endParaRPr>
          </a:p>
        </p:txBody>
      </p:sp>
      <p:cxnSp>
        <p:nvCxnSpPr>
          <p:cNvPr id="4" name="Straight Connector 3">
            <a:extLst>
              <a:ext uri="{FF2B5EF4-FFF2-40B4-BE49-F238E27FC236}">
                <a16:creationId xmlns:a16="http://schemas.microsoft.com/office/drawing/2014/main" id="{FBC79898-D610-4796-BA4C-88126D6FB202}"/>
              </a:ext>
            </a:extLst>
          </p:cNvPr>
          <p:cNvCxnSpPr>
            <a:cxnSpLocks/>
          </p:cNvCxnSpPr>
          <p:nvPr/>
        </p:nvCxnSpPr>
        <p:spPr>
          <a:xfrm>
            <a:off x="4079364" y="5538019"/>
            <a:ext cx="2247694" cy="0"/>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EC829AF-18E7-0442-1BC5-21925AE57A30}"/>
              </a:ext>
            </a:extLst>
          </p:cNvPr>
          <p:cNvSpPr txBox="1"/>
          <p:nvPr/>
        </p:nvSpPr>
        <p:spPr>
          <a:xfrm>
            <a:off x="304800" y="152261"/>
            <a:ext cx="8534400" cy="615553"/>
          </a:xfrm>
          <a:prstGeom prst="rect">
            <a:avLst/>
          </a:prstGeom>
          <a:noFill/>
        </p:spPr>
        <p:txBody>
          <a:bodyPr wrap="square" lIns="0" tIns="0" rIns="0" bIns="0" rtlCol="0">
            <a:spAutoFit/>
          </a:bodyPr>
          <a:lstStyle/>
          <a:p>
            <a:pPr algn="ctr"/>
            <a:r>
              <a:rPr lang="en-GB" sz="4000" dirty="0">
                <a:solidFill>
                  <a:schemeClr val="bg1"/>
                </a:solidFill>
              </a:rPr>
              <a:t>We hope to see you next year! </a:t>
            </a:r>
          </a:p>
        </p:txBody>
      </p:sp>
      <p:sp>
        <p:nvSpPr>
          <p:cNvPr id="3" name="TextBox 2">
            <a:extLst>
              <a:ext uri="{FF2B5EF4-FFF2-40B4-BE49-F238E27FC236}">
                <a16:creationId xmlns:a16="http://schemas.microsoft.com/office/drawing/2014/main" id="{B463BBB9-9927-2D40-0B28-770DAFB3104E}"/>
              </a:ext>
            </a:extLst>
          </p:cNvPr>
          <p:cNvSpPr txBox="1"/>
          <p:nvPr/>
        </p:nvSpPr>
        <p:spPr>
          <a:xfrm>
            <a:off x="189187" y="6135400"/>
            <a:ext cx="8534400" cy="307777"/>
          </a:xfrm>
          <a:prstGeom prst="rect">
            <a:avLst/>
          </a:prstGeom>
          <a:noFill/>
        </p:spPr>
        <p:txBody>
          <a:bodyPr wrap="square" lIns="0" tIns="0" rIns="0" bIns="0" rtlCol="0">
            <a:spAutoFit/>
          </a:bodyPr>
          <a:lstStyle/>
          <a:p>
            <a:r>
              <a:rPr lang="en-GB" sz="2000" dirty="0">
                <a:solidFill>
                  <a:schemeClr val="bg1"/>
                </a:solidFill>
              </a:rPr>
              <a:t>Selena Burroughs </a:t>
            </a:r>
          </a:p>
        </p:txBody>
      </p:sp>
      <p:pic>
        <p:nvPicPr>
          <p:cNvPr id="6" name="Picture 5" descr="A picture containing vector graphics&#10;&#10;Description generated with very high confidence">
            <a:extLst>
              <a:ext uri="{FF2B5EF4-FFF2-40B4-BE49-F238E27FC236}">
                <a16:creationId xmlns:a16="http://schemas.microsoft.com/office/drawing/2014/main" id="{2380C3AF-87D3-11C0-2D47-A0ECDE4482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2" y="5353054"/>
            <a:ext cx="777941" cy="777941"/>
          </a:xfrm>
          <a:prstGeom prst="rect">
            <a:avLst/>
          </a:prstGeom>
        </p:spPr>
      </p:pic>
    </p:spTree>
    <p:extLst>
      <p:ext uri="{BB962C8B-B14F-4D97-AF65-F5344CB8AC3E}">
        <p14:creationId xmlns:p14="http://schemas.microsoft.com/office/powerpoint/2010/main" val="5520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F282AE6-F3C0-AC42-AE57-71CDA0F3D0A5}"/>
              </a:ext>
            </a:extLst>
          </p:cNvPr>
          <p:cNvSpPr>
            <a:spLocks noGrp="1" noChangeArrowheads="1"/>
          </p:cNvSpPr>
          <p:nvPr>
            <p:ph type="title"/>
          </p:nvPr>
        </p:nvSpPr>
        <p:spPr>
          <a:xfrm>
            <a:off x="507180" y="371335"/>
            <a:ext cx="2652383" cy="3820140"/>
          </a:xfrm>
        </p:spPr>
        <p:txBody>
          <a:bodyPr>
            <a:normAutofit/>
          </a:bodyPr>
          <a:lstStyle/>
          <a:p>
            <a:pPr algn="ctr" eaLnBrk="1" hangingPunct="1"/>
            <a:r>
              <a:rPr lang="en-GB" altLang="en-US" sz="3300" b="1" dirty="0">
                <a:solidFill>
                  <a:schemeClr val="tx1"/>
                </a:solidFill>
              </a:rPr>
              <a:t>Taught skills </a:t>
            </a:r>
          </a:p>
        </p:txBody>
      </p:sp>
      <p:sp>
        <p:nvSpPr>
          <p:cNvPr id="22530" name="Rectangle 3">
            <a:extLst>
              <a:ext uri="{FF2B5EF4-FFF2-40B4-BE49-F238E27FC236}">
                <a16:creationId xmlns:a16="http://schemas.microsoft.com/office/drawing/2014/main" id="{968D5448-42B3-5247-9AC6-42847A32CA47}"/>
              </a:ext>
            </a:extLst>
          </p:cNvPr>
          <p:cNvSpPr>
            <a:spLocks noGrp="1" noChangeArrowheads="1"/>
          </p:cNvSpPr>
          <p:nvPr>
            <p:ph type="body" idx="1"/>
          </p:nvPr>
        </p:nvSpPr>
        <p:spPr>
          <a:xfrm>
            <a:off x="426129" y="957262"/>
            <a:ext cx="7917772" cy="4106672"/>
          </a:xfrm>
        </p:spPr>
        <p:txBody>
          <a:bodyPr anchor="ctr">
            <a:normAutofit/>
          </a:bodyPr>
          <a:lstStyle/>
          <a:p>
            <a:pPr>
              <a:buFont typeface="Arial" panose="020B0604020202020204" pitchFamily="34" charset="0"/>
              <a:buChar char="•"/>
            </a:pPr>
            <a:endParaRPr lang="en-GB" altLang="en-US" sz="2000" dirty="0"/>
          </a:p>
          <a:p>
            <a:pPr lvl="1">
              <a:buFont typeface="Arial" panose="020B0604020202020204" pitchFamily="34" charset="0"/>
              <a:buChar char="•"/>
            </a:pPr>
            <a:r>
              <a:rPr lang="en-GB" altLang="en-US" sz="2400" dirty="0"/>
              <a:t>Time management</a:t>
            </a:r>
          </a:p>
          <a:p>
            <a:pPr lvl="1">
              <a:buFont typeface="Arial" panose="020B0604020202020204" pitchFamily="34" charset="0"/>
              <a:buChar char="•"/>
            </a:pPr>
            <a:r>
              <a:rPr lang="en-GB" altLang="en-US" sz="2400" dirty="0"/>
              <a:t>Research + evaluation of sources</a:t>
            </a:r>
          </a:p>
          <a:p>
            <a:pPr lvl="1">
              <a:buFont typeface="Arial" panose="020B0604020202020204" pitchFamily="34" charset="0"/>
              <a:buChar char="•"/>
            </a:pPr>
            <a:r>
              <a:rPr lang="en-GB" altLang="en-US" sz="2400" dirty="0"/>
              <a:t>Academic report writing </a:t>
            </a:r>
          </a:p>
          <a:p>
            <a:pPr lvl="1">
              <a:buFont typeface="Arial" panose="020B0604020202020204" pitchFamily="34" charset="0"/>
              <a:buChar char="•"/>
            </a:pPr>
            <a:r>
              <a:rPr lang="en-GB" altLang="en-US" sz="2400" dirty="0"/>
              <a:t>References and bibliographies</a:t>
            </a:r>
          </a:p>
          <a:p>
            <a:pPr lvl="1">
              <a:buFont typeface="Arial" panose="020B0604020202020204" pitchFamily="34" charset="0"/>
              <a:buChar char="•"/>
            </a:pPr>
            <a:r>
              <a:rPr lang="en-GB" altLang="en-US" sz="2400" dirty="0"/>
              <a:t>Avoiding plagiarism</a:t>
            </a:r>
          </a:p>
          <a:p>
            <a:pPr lvl="1">
              <a:buFont typeface="Arial" panose="020B0604020202020204" pitchFamily="34" charset="0"/>
              <a:buChar char="•"/>
            </a:pPr>
            <a:r>
              <a:rPr lang="en-GB" altLang="en-US" sz="2400" dirty="0"/>
              <a:t>Presentation skills</a:t>
            </a:r>
          </a:p>
          <a:p>
            <a:pPr lvl="1">
              <a:buFont typeface="Arial" panose="020B0604020202020204" pitchFamily="34" charset="0"/>
              <a:buChar char="•"/>
            </a:pPr>
            <a:r>
              <a:rPr lang="en-GB" altLang="en-US" sz="2400" dirty="0"/>
              <a:t>Reflection and evaluation skills </a:t>
            </a:r>
          </a:p>
          <a:p>
            <a:pPr lvl="1">
              <a:buFont typeface="Arial" panose="020B0604020202020204" pitchFamily="34" charset="0"/>
              <a:buChar char="•"/>
            </a:pPr>
            <a:r>
              <a:rPr lang="en-GB" altLang="en-US" sz="2400" dirty="0"/>
              <a:t>Research ethics and safety</a:t>
            </a:r>
          </a:p>
        </p:txBody>
      </p:sp>
    </p:spTree>
    <p:extLst>
      <p:ext uri="{BB962C8B-B14F-4D97-AF65-F5344CB8AC3E}">
        <p14:creationId xmlns:p14="http://schemas.microsoft.com/office/powerpoint/2010/main" val="282655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21A278E3-3EA4-9A40-AF9D-D53023C8E5DA}"/>
              </a:ext>
            </a:extLst>
          </p:cNvPr>
          <p:cNvSpPr>
            <a:spLocks noGrp="1" noChangeArrowheads="1"/>
          </p:cNvSpPr>
          <p:nvPr>
            <p:ph type="title"/>
          </p:nvPr>
        </p:nvSpPr>
        <p:spPr>
          <a:xfrm>
            <a:off x="288015" y="415724"/>
            <a:ext cx="2823900" cy="4282448"/>
          </a:xfrm>
        </p:spPr>
        <p:txBody>
          <a:bodyPr>
            <a:normAutofit/>
          </a:bodyPr>
          <a:lstStyle/>
          <a:p>
            <a:pPr algn="ctr" eaLnBrk="1" hangingPunct="1"/>
            <a:r>
              <a:rPr lang="en-GB" altLang="en-US" b="1" dirty="0"/>
              <a:t>Assessment</a:t>
            </a:r>
          </a:p>
        </p:txBody>
      </p:sp>
      <p:graphicFrame>
        <p:nvGraphicFramePr>
          <p:cNvPr id="20484" name="Rectangle 3">
            <a:extLst>
              <a:ext uri="{FF2B5EF4-FFF2-40B4-BE49-F238E27FC236}">
                <a16:creationId xmlns:a16="http://schemas.microsoft.com/office/drawing/2014/main" id="{D48987DA-EA5C-48F5-AABE-8DC2407BB9AC}"/>
              </a:ext>
            </a:extLst>
          </p:cNvPr>
          <p:cNvGraphicFramePr/>
          <p:nvPr>
            <p:extLst>
              <p:ext uri="{D42A27DB-BD31-4B8C-83A1-F6EECF244321}">
                <p14:modId xmlns:p14="http://schemas.microsoft.com/office/powerpoint/2010/main" val="993173643"/>
              </p:ext>
            </p:extLst>
          </p:nvPr>
        </p:nvGraphicFramePr>
        <p:xfrm>
          <a:off x="2061835" y="1433349"/>
          <a:ext cx="5020329" cy="392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01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6D7497CF-07BE-8042-AB2E-2F6E2D08EF20}"/>
              </a:ext>
            </a:extLst>
          </p:cNvPr>
          <p:cNvSpPr>
            <a:spLocks noGrp="1" noChangeArrowheads="1"/>
          </p:cNvSpPr>
          <p:nvPr>
            <p:ph type="title"/>
          </p:nvPr>
        </p:nvSpPr>
        <p:spPr>
          <a:xfrm>
            <a:off x="430057" y="335825"/>
            <a:ext cx="2823900" cy="4282448"/>
          </a:xfrm>
        </p:spPr>
        <p:txBody>
          <a:bodyPr>
            <a:normAutofit/>
          </a:bodyPr>
          <a:lstStyle/>
          <a:p>
            <a:pPr algn="ctr" eaLnBrk="1" hangingPunct="1"/>
            <a:r>
              <a:rPr lang="en-GB" altLang="en-US" b="1" dirty="0"/>
              <a:t>Teaching + learning</a:t>
            </a:r>
          </a:p>
        </p:txBody>
      </p:sp>
      <p:graphicFrame>
        <p:nvGraphicFramePr>
          <p:cNvPr id="21508" name="Rectangle 3">
            <a:extLst>
              <a:ext uri="{FF2B5EF4-FFF2-40B4-BE49-F238E27FC236}">
                <a16:creationId xmlns:a16="http://schemas.microsoft.com/office/drawing/2014/main" id="{1A7DDBFA-AC3C-4E19-B092-8AD4832C50C9}"/>
              </a:ext>
            </a:extLst>
          </p:cNvPr>
          <p:cNvGraphicFramePr/>
          <p:nvPr>
            <p:extLst>
              <p:ext uri="{D42A27DB-BD31-4B8C-83A1-F6EECF244321}">
                <p14:modId xmlns:p14="http://schemas.microsoft.com/office/powerpoint/2010/main" val="1335284836"/>
              </p:ext>
            </p:extLst>
          </p:nvPr>
        </p:nvGraphicFramePr>
        <p:xfrm>
          <a:off x="2581634" y="1504370"/>
          <a:ext cx="4429636" cy="392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17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accent5"/>
                </a:solidFill>
                <a:latin typeface="AQA Chevin Pro Light" panose="020F0303030000060003" pitchFamily="34" charset="0"/>
              </a:rPr>
              <a:t>Discover your true passions</a:t>
            </a:r>
            <a:endParaRPr lang="en-US" dirty="0">
              <a:solidFill>
                <a:schemeClr val="accent5"/>
              </a:solidFill>
              <a:latin typeface="AQA Chevin Pro Light" panose="020F0303030000060003" pitchFamily="34" charset="0"/>
            </a:endParaRPr>
          </a:p>
        </p:txBody>
      </p:sp>
      <p:sp>
        <p:nvSpPr>
          <p:cNvPr id="11" name="Content Placeholder 10">
            <a:extLst>
              <a:ext uri="{FF2B5EF4-FFF2-40B4-BE49-F238E27FC236}">
                <a16:creationId xmlns:a16="http://schemas.microsoft.com/office/drawing/2014/main" id="{7FAD98B3-6E62-4F9A-BBAA-7012BEFC0188}"/>
              </a:ext>
            </a:extLst>
          </p:cNvPr>
          <p:cNvSpPr>
            <a:spLocks noGrp="1"/>
          </p:cNvSpPr>
          <p:nvPr>
            <p:ph idx="1"/>
          </p:nvPr>
        </p:nvSpPr>
        <p:spPr/>
        <p:txBody>
          <a:bodyPr/>
          <a:lstStyle/>
          <a:p>
            <a:pPr marL="0" indent="0" fontAlgn="b">
              <a:buNone/>
            </a:pPr>
            <a:r>
              <a:rPr lang="en-GB" dirty="0">
                <a:solidFill>
                  <a:schemeClr val="tx2"/>
                </a:solidFill>
              </a:rPr>
              <a:t>Some examples of past projects:</a:t>
            </a:r>
            <a:br>
              <a:rPr lang="en-GB" b="1" dirty="0">
                <a:solidFill>
                  <a:schemeClr val="tx2"/>
                </a:solidFill>
              </a:rPr>
            </a:br>
            <a:br>
              <a:rPr lang="en-GB" dirty="0">
                <a:solidFill>
                  <a:srgbClr val="000000"/>
                </a:solidFill>
                <a:latin typeface="Arial" panose="020B0604020202020204" pitchFamily="34" charset="0"/>
              </a:rPr>
            </a:br>
            <a:endParaRPr lang="en-GB" dirty="0"/>
          </a:p>
        </p:txBody>
      </p:sp>
      <p:sp>
        <p:nvSpPr>
          <p:cNvPr id="10" name="Content Placeholder 7">
            <a:extLst>
              <a:ext uri="{FF2B5EF4-FFF2-40B4-BE49-F238E27FC236}">
                <a16:creationId xmlns:a16="http://schemas.microsoft.com/office/drawing/2014/main" id="{47988344-E1D8-4713-BECC-A393E2D941CA}"/>
              </a:ext>
            </a:extLst>
          </p:cNvPr>
          <p:cNvSpPr txBox="1">
            <a:spLocks/>
          </p:cNvSpPr>
          <p:nvPr/>
        </p:nvSpPr>
        <p:spPr>
          <a:xfrm>
            <a:off x="551974" y="1464665"/>
            <a:ext cx="4625558" cy="4847040"/>
          </a:xfrm>
          <a:prstGeom prst="rect">
            <a:avLst/>
          </a:prstGeom>
        </p:spPr>
        <p:txBody>
          <a:bodyPr vert="horz" lIns="0" tIns="0" rIns="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GB" dirty="0"/>
          </a:p>
        </p:txBody>
      </p:sp>
      <p:pic>
        <p:nvPicPr>
          <p:cNvPr id="8" name="Picture 7">
            <a:extLst>
              <a:ext uri="{FF2B5EF4-FFF2-40B4-BE49-F238E27FC236}">
                <a16:creationId xmlns:a16="http://schemas.microsoft.com/office/drawing/2014/main" id="{AA961596-482B-4211-A930-EC9C2F69E072}"/>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4215780" y="546295"/>
            <a:ext cx="590384" cy="1135825"/>
          </a:xfrm>
          <a:prstGeom prst="rect">
            <a:avLst/>
          </a:prstGeom>
        </p:spPr>
      </p:pic>
      <p:grpSp>
        <p:nvGrpSpPr>
          <p:cNvPr id="41" name="Group 40">
            <a:extLst>
              <a:ext uri="{FF2B5EF4-FFF2-40B4-BE49-F238E27FC236}">
                <a16:creationId xmlns:a16="http://schemas.microsoft.com/office/drawing/2014/main" id="{BA09D835-8A1B-40B1-9127-B81C3AA3C5D1}"/>
              </a:ext>
            </a:extLst>
          </p:cNvPr>
          <p:cNvGrpSpPr/>
          <p:nvPr/>
        </p:nvGrpSpPr>
        <p:grpSpPr>
          <a:xfrm>
            <a:off x="480615" y="2035649"/>
            <a:ext cx="8204440" cy="1774800"/>
            <a:chOff x="480615" y="2035649"/>
            <a:chExt cx="8204440" cy="1774800"/>
          </a:xfrm>
        </p:grpSpPr>
        <p:grpSp>
          <p:nvGrpSpPr>
            <p:cNvPr id="7" name="Group 6">
              <a:extLst>
                <a:ext uri="{FF2B5EF4-FFF2-40B4-BE49-F238E27FC236}">
                  <a16:creationId xmlns:a16="http://schemas.microsoft.com/office/drawing/2014/main" id="{0F99AFEF-57FA-4090-95EA-E3945375EB59}"/>
                </a:ext>
              </a:extLst>
            </p:cNvPr>
            <p:cNvGrpSpPr/>
            <p:nvPr/>
          </p:nvGrpSpPr>
          <p:grpSpPr>
            <a:xfrm>
              <a:off x="480615" y="2035649"/>
              <a:ext cx="1519200" cy="1774800"/>
              <a:chOff x="608211" y="2386528"/>
              <a:chExt cx="1519200" cy="1774800"/>
            </a:xfrm>
          </p:grpSpPr>
          <p:sp>
            <p:nvSpPr>
              <p:cNvPr id="20" name="Freeform: Shape 19">
                <a:extLst>
                  <a:ext uri="{FF2B5EF4-FFF2-40B4-BE49-F238E27FC236}">
                    <a16:creationId xmlns:a16="http://schemas.microsoft.com/office/drawing/2014/main" id="{543DDF41-1E20-4BF5-97CC-C135052C211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13" name="Rectangle 12">
                <a:extLst>
                  <a:ext uri="{FF2B5EF4-FFF2-40B4-BE49-F238E27FC236}">
                    <a16:creationId xmlns:a16="http://schemas.microsoft.com/office/drawing/2014/main" id="{8CA6D5F7-8FFF-4F97-8C37-29357A0A6D0C}"/>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chemeClr val="tx2"/>
                    </a:solidFill>
                    <a:latin typeface="+mj-lt"/>
                  </a:rPr>
                  <a:t>To research, </a:t>
                </a:r>
                <a:br>
                  <a:rPr lang="en-GB" sz="1700" baseline="30000" dirty="0">
                    <a:solidFill>
                      <a:schemeClr val="tx2"/>
                    </a:solidFill>
                    <a:latin typeface="+mj-lt"/>
                  </a:rPr>
                </a:br>
                <a:r>
                  <a:rPr lang="en-GB" sz="1700" baseline="30000" dirty="0">
                    <a:solidFill>
                      <a:schemeClr val="tx2"/>
                    </a:solidFill>
                    <a:latin typeface="+mj-lt"/>
                  </a:rPr>
                  <a:t>plan and produce (own needlework) an eighteenth century ball gown</a:t>
                </a:r>
                <a:r>
                  <a:rPr lang="en-GB" baseline="30000" dirty="0">
                    <a:solidFill>
                      <a:schemeClr val="tx2"/>
                    </a:solidFill>
                    <a:latin typeface="AQA Chevin Pro Light" panose="020F0303030000060003" pitchFamily="34" charset="0"/>
                  </a:rPr>
                  <a:t>.</a:t>
                </a:r>
              </a:p>
            </p:txBody>
          </p:sp>
          <p:pic>
            <p:nvPicPr>
              <p:cNvPr id="6" name="Picture 5">
                <a:extLst>
                  <a:ext uri="{FF2B5EF4-FFF2-40B4-BE49-F238E27FC236}">
                    <a16:creationId xmlns:a16="http://schemas.microsoft.com/office/drawing/2014/main" id="{B912A473-E1B5-4D99-BB33-073BBFD86F05}"/>
                  </a:ext>
                </a:extLst>
              </p:cNvPr>
              <p:cNvPicPr>
                <a:picLocks noChangeAspect="1"/>
              </p:cNvPicPr>
              <p:nvPr/>
            </p:nvPicPr>
            <p:blipFill>
              <a:blip r:embed="rId5"/>
              <a:stretch>
                <a:fillRect/>
              </a:stretch>
            </p:blipFill>
            <p:spPr>
              <a:xfrm>
                <a:off x="1145085" y="2513259"/>
                <a:ext cx="442594" cy="442594"/>
              </a:xfrm>
              <a:prstGeom prst="rect">
                <a:avLst/>
              </a:prstGeom>
            </p:spPr>
          </p:pic>
        </p:grpSp>
        <p:grpSp>
          <p:nvGrpSpPr>
            <p:cNvPr id="21" name="Group 20">
              <a:extLst>
                <a:ext uri="{FF2B5EF4-FFF2-40B4-BE49-F238E27FC236}">
                  <a16:creationId xmlns:a16="http://schemas.microsoft.com/office/drawing/2014/main" id="{94FE6364-7FD5-4D95-8F91-BC1A3E945FDA}"/>
                </a:ext>
              </a:extLst>
            </p:cNvPr>
            <p:cNvGrpSpPr/>
            <p:nvPr/>
          </p:nvGrpSpPr>
          <p:grpSpPr>
            <a:xfrm>
              <a:off x="2151925" y="2035649"/>
              <a:ext cx="1519200" cy="1774800"/>
              <a:chOff x="608211" y="2386528"/>
              <a:chExt cx="1519200" cy="1774800"/>
            </a:xfrm>
          </p:grpSpPr>
          <p:sp>
            <p:nvSpPr>
              <p:cNvPr id="22" name="Freeform: Shape 21">
                <a:extLst>
                  <a:ext uri="{FF2B5EF4-FFF2-40B4-BE49-F238E27FC236}">
                    <a16:creationId xmlns:a16="http://schemas.microsoft.com/office/drawing/2014/main" id="{69A9299F-7A88-4277-A1BF-9AE675E46ED2}"/>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3" name="Rectangle 22">
                <a:extLst>
                  <a:ext uri="{FF2B5EF4-FFF2-40B4-BE49-F238E27FC236}">
                    <a16:creationId xmlns:a16="http://schemas.microsoft.com/office/drawing/2014/main" id="{E85FAB4F-89AA-40D9-BEC7-F503E6CF16EE}"/>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Can true</a:t>
                </a:r>
                <a:br>
                  <a:rPr lang="en-GB" sz="1700" baseline="30000" dirty="0">
                    <a:solidFill>
                      <a:srgbClr val="522583"/>
                    </a:solidFill>
                    <a:latin typeface="+mj-lt"/>
                  </a:rPr>
                </a:br>
                <a:r>
                  <a:rPr lang="en-GB" sz="1700" baseline="30000" dirty="0">
                    <a:solidFill>
                      <a:srgbClr val="522583"/>
                    </a:solidFill>
                    <a:latin typeface="+mj-lt"/>
                  </a:rPr>
                  <a:t>happiness</a:t>
                </a:r>
                <a:br>
                  <a:rPr lang="en-GB" sz="1700" baseline="30000" dirty="0">
                    <a:solidFill>
                      <a:srgbClr val="522583"/>
                    </a:solidFill>
                    <a:latin typeface="+mj-lt"/>
                  </a:rPr>
                </a:br>
                <a:r>
                  <a:rPr lang="en-GB" sz="1700" baseline="30000" dirty="0">
                    <a:solidFill>
                      <a:srgbClr val="522583"/>
                    </a:solidFill>
                    <a:latin typeface="+mj-lt"/>
                  </a:rPr>
                  <a:t>be found in a</a:t>
                </a:r>
                <a:br>
                  <a:rPr lang="en-GB" sz="1700" baseline="30000" dirty="0">
                    <a:solidFill>
                      <a:srgbClr val="522583"/>
                    </a:solidFill>
                    <a:latin typeface="+mj-lt"/>
                  </a:rPr>
                </a:br>
                <a:r>
                  <a:rPr lang="en-GB" sz="1700" baseline="30000" dirty="0">
                    <a:solidFill>
                      <a:srgbClr val="522583"/>
                    </a:solidFill>
                    <a:latin typeface="+mj-lt"/>
                  </a:rPr>
                  <a:t>single moment?</a:t>
                </a:r>
              </a:p>
            </p:txBody>
          </p:sp>
          <p:pic>
            <p:nvPicPr>
              <p:cNvPr id="24" name="Picture 23">
                <a:extLst>
                  <a:ext uri="{FF2B5EF4-FFF2-40B4-BE49-F238E27FC236}">
                    <a16:creationId xmlns:a16="http://schemas.microsoft.com/office/drawing/2014/main" id="{78A9246B-3C53-4B5D-B6EC-2F796CBBEC0D}"/>
                  </a:ext>
                </a:extLst>
              </p:cNvPr>
              <p:cNvPicPr>
                <a:picLocks noChangeAspect="1"/>
              </p:cNvPicPr>
              <p:nvPr/>
            </p:nvPicPr>
            <p:blipFill>
              <a:blip r:embed="rId6"/>
              <a:stretch>
                <a:fillRect/>
              </a:stretch>
            </p:blipFill>
            <p:spPr>
              <a:xfrm>
                <a:off x="1145085" y="2513259"/>
                <a:ext cx="442594" cy="442594"/>
              </a:xfrm>
              <a:prstGeom prst="rect">
                <a:avLst/>
              </a:prstGeom>
            </p:spPr>
          </p:pic>
        </p:grpSp>
        <p:grpSp>
          <p:nvGrpSpPr>
            <p:cNvPr id="25" name="Group 24">
              <a:extLst>
                <a:ext uri="{FF2B5EF4-FFF2-40B4-BE49-F238E27FC236}">
                  <a16:creationId xmlns:a16="http://schemas.microsoft.com/office/drawing/2014/main" id="{2EBC3B01-27F6-4057-98C2-D47E6E3FD4B4}"/>
                </a:ext>
              </a:extLst>
            </p:cNvPr>
            <p:cNvGrpSpPr/>
            <p:nvPr/>
          </p:nvGrpSpPr>
          <p:grpSpPr>
            <a:xfrm>
              <a:off x="3823235" y="2035649"/>
              <a:ext cx="1519200" cy="1774800"/>
              <a:chOff x="608211" y="2386528"/>
              <a:chExt cx="1519200" cy="1774800"/>
            </a:xfrm>
          </p:grpSpPr>
          <p:sp>
            <p:nvSpPr>
              <p:cNvPr id="26" name="Freeform: Shape 25">
                <a:extLst>
                  <a:ext uri="{FF2B5EF4-FFF2-40B4-BE49-F238E27FC236}">
                    <a16:creationId xmlns:a16="http://schemas.microsoft.com/office/drawing/2014/main" id="{A169D511-A9F8-49FF-802E-6B0636840DB7}"/>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7" name="Rectangle 26">
                <a:extLst>
                  <a:ext uri="{FF2B5EF4-FFF2-40B4-BE49-F238E27FC236}">
                    <a16:creationId xmlns:a16="http://schemas.microsoft.com/office/drawing/2014/main" id="{C5817856-6F29-4118-8313-7ED27159F75F}"/>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400" baseline="30000" dirty="0">
                    <a:solidFill>
                      <a:srgbClr val="522583"/>
                    </a:solidFill>
                    <a:latin typeface="+mj-lt"/>
                  </a:rPr>
                  <a:t>To what</a:t>
                </a:r>
                <a:br>
                  <a:rPr lang="en-GB" sz="1400" baseline="30000" dirty="0">
                    <a:latin typeface="+mj-lt"/>
                  </a:rPr>
                </a:br>
                <a:r>
                  <a:rPr lang="en-GB" sz="1400" baseline="30000" dirty="0">
                    <a:solidFill>
                      <a:srgbClr val="522583"/>
                    </a:solidFill>
                    <a:latin typeface="+mj-lt"/>
                  </a:rPr>
                  <a:t>extent do genetic</a:t>
                </a:r>
                <a:br>
                  <a:rPr lang="en-GB" sz="1400" baseline="30000" dirty="0">
                    <a:latin typeface="+mj-lt"/>
                  </a:rPr>
                </a:br>
                <a:r>
                  <a:rPr lang="en-GB" sz="1400" baseline="30000" dirty="0">
                    <a:solidFill>
                      <a:srgbClr val="522583"/>
                    </a:solidFill>
                    <a:latin typeface="+mj-lt"/>
                  </a:rPr>
                  <a:t>factors contribute to a propensity towards addiction in humans?</a:t>
                </a:r>
                <a:endParaRPr lang="en-GB" sz="1400" baseline="30000" dirty="0">
                  <a:solidFill>
                    <a:srgbClr val="522583"/>
                  </a:solidFill>
                  <a:latin typeface="+mj-lt"/>
                  <a:cs typeface="Arial"/>
                </a:endParaRPr>
              </a:p>
            </p:txBody>
          </p:sp>
          <p:pic>
            <p:nvPicPr>
              <p:cNvPr id="28" name="Picture 27">
                <a:extLst>
                  <a:ext uri="{FF2B5EF4-FFF2-40B4-BE49-F238E27FC236}">
                    <a16:creationId xmlns:a16="http://schemas.microsoft.com/office/drawing/2014/main" id="{15683880-4B29-40CD-964E-82F4354D5B64}"/>
                  </a:ext>
                </a:extLst>
              </p:cNvPr>
              <p:cNvPicPr>
                <a:picLocks noChangeAspect="1"/>
              </p:cNvPicPr>
              <p:nvPr/>
            </p:nvPicPr>
            <p:blipFill>
              <a:blip r:embed="rId7"/>
              <a:stretch>
                <a:fillRect/>
              </a:stretch>
            </p:blipFill>
            <p:spPr>
              <a:xfrm>
                <a:off x="1145085" y="2513259"/>
                <a:ext cx="442594" cy="442594"/>
              </a:xfrm>
              <a:prstGeom prst="rect">
                <a:avLst/>
              </a:prstGeom>
            </p:spPr>
          </p:pic>
        </p:grpSp>
        <p:grpSp>
          <p:nvGrpSpPr>
            <p:cNvPr id="29" name="Group 28">
              <a:extLst>
                <a:ext uri="{FF2B5EF4-FFF2-40B4-BE49-F238E27FC236}">
                  <a16:creationId xmlns:a16="http://schemas.microsoft.com/office/drawing/2014/main" id="{8F81FA13-DC07-4810-8CEF-3BA1797EE227}"/>
                </a:ext>
              </a:extLst>
            </p:cNvPr>
            <p:cNvGrpSpPr/>
            <p:nvPr/>
          </p:nvGrpSpPr>
          <p:grpSpPr>
            <a:xfrm>
              <a:off x="5494545" y="2035649"/>
              <a:ext cx="1519200" cy="1774800"/>
              <a:chOff x="608211" y="2386528"/>
              <a:chExt cx="1519200" cy="1774800"/>
            </a:xfrm>
          </p:grpSpPr>
          <p:sp>
            <p:nvSpPr>
              <p:cNvPr id="30" name="Freeform: Shape 29">
                <a:extLst>
                  <a:ext uri="{FF2B5EF4-FFF2-40B4-BE49-F238E27FC236}">
                    <a16:creationId xmlns:a16="http://schemas.microsoft.com/office/drawing/2014/main" id="{FCA00E2C-94C6-41D5-B0DC-1AAF531E917A}"/>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31" name="Rectangle 30">
                <a:extLst>
                  <a:ext uri="{FF2B5EF4-FFF2-40B4-BE49-F238E27FC236}">
                    <a16:creationId xmlns:a16="http://schemas.microsoft.com/office/drawing/2014/main" id="{A9BDCC03-A70D-41A2-AC51-827420625766}"/>
                  </a:ext>
                </a:extLst>
              </p:cNvPr>
              <p:cNvSpPr/>
              <p:nvPr/>
            </p:nvSpPr>
            <p:spPr>
              <a:xfrm>
                <a:off x="679570" y="2457804"/>
                <a:ext cx="1373625" cy="1651619"/>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600" baseline="30000" dirty="0">
                    <a:solidFill>
                      <a:srgbClr val="522583"/>
                    </a:solidFill>
                    <a:latin typeface="+mj-lt"/>
                  </a:rPr>
                  <a:t>How dimples</a:t>
                </a:r>
                <a:br>
                  <a:rPr lang="en-GB" sz="1600" baseline="30000" dirty="0">
                    <a:latin typeface="+mj-lt"/>
                  </a:rPr>
                </a:br>
                <a:r>
                  <a:rPr lang="en-GB" sz="1600" baseline="30000" dirty="0">
                    <a:solidFill>
                      <a:srgbClr val="522583"/>
                    </a:solidFill>
                    <a:latin typeface="+mj-lt"/>
                  </a:rPr>
                  <a:t>affect the aerodynamic</a:t>
                </a:r>
                <a:br>
                  <a:rPr lang="en-GB" sz="1600" baseline="30000" dirty="0">
                    <a:latin typeface="+mj-lt"/>
                  </a:rPr>
                </a:br>
                <a:r>
                  <a:rPr lang="en-GB" sz="1600" baseline="30000" dirty="0">
                    <a:solidFill>
                      <a:srgbClr val="522583"/>
                    </a:solidFill>
                    <a:latin typeface="+mj-lt"/>
                  </a:rPr>
                  <a:t>drag of a</a:t>
                </a:r>
                <a:br>
                  <a:rPr lang="en-GB" sz="1600" baseline="30000" dirty="0">
                    <a:latin typeface="+mj-lt"/>
                  </a:rPr>
                </a:br>
                <a:r>
                  <a:rPr lang="en-GB" sz="1600" baseline="30000" dirty="0">
                    <a:solidFill>
                      <a:srgbClr val="522583"/>
                    </a:solidFill>
                    <a:latin typeface="+mj-lt"/>
                  </a:rPr>
                  <a:t>golf ball.</a:t>
                </a:r>
                <a:endParaRPr lang="en-GB" sz="1600" baseline="30000" dirty="0">
                  <a:solidFill>
                    <a:srgbClr val="522583"/>
                  </a:solidFill>
                  <a:latin typeface="+mj-lt"/>
                  <a:cs typeface="Arial"/>
                </a:endParaRPr>
              </a:p>
            </p:txBody>
          </p:sp>
          <p:pic>
            <p:nvPicPr>
              <p:cNvPr id="32" name="Picture 31">
                <a:extLst>
                  <a:ext uri="{FF2B5EF4-FFF2-40B4-BE49-F238E27FC236}">
                    <a16:creationId xmlns:a16="http://schemas.microsoft.com/office/drawing/2014/main" id="{5982A12C-52A8-45BC-BD9C-47F2C8071800}"/>
                  </a:ext>
                </a:extLst>
              </p:cNvPr>
              <p:cNvPicPr>
                <a:picLocks noChangeAspect="1"/>
              </p:cNvPicPr>
              <p:nvPr/>
            </p:nvPicPr>
            <p:blipFill>
              <a:blip r:embed="rId8"/>
              <a:stretch>
                <a:fillRect/>
              </a:stretch>
            </p:blipFill>
            <p:spPr>
              <a:xfrm>
                <a:off x="1145085" y="2513259"/>
                <a:ext cx="442594" cy="442594"/>
              </a:xfrm>
              <a:prstGeom prst="rect">
                <a:avLst/>
              </a:prstGeom>
            </p:spPr>
          </p:pic>
        </p:grpSp>
        <p:grpSp>
          <p:nvGrpSpPr>
            <p:cNvPr id="37" name="Group 36">
              <a:extLst>
                <a:ext uri="{FF2B5EF4-FFF2-40B4-BE49-F238E27FC236}">
                  <a16:creationId xmlns:a16="http://schemas.microsoft.com/office/drawing/2014/main" id="{13786158-4530-449D-B525-30414BA08BD9}"/>
                </a:ext>
              </a:extLst>
            </p:cNvPr>
            <p:cNvGrpSpPr/>
            <p:nvPr/>
          </p:nvGrpSpPr>
          <p:grpSpPr>
            <a:xfrm>
              <a:off x="7165855" y="2035649"/>
              <a:ext cx="1519200" cy="1774800"/>
              <a:chOff x="608211" y="2386528"/>
              <a:chExt cx="1519200" cy="1774800"/>
            </a:xfrm>
          </p:grpSpPr>
          <p:sp>
            <p:nvSpPr>
              <p:cNvPr id="38" name="Freeform: Shape 37">
                <a:extLst>
                  <a:ext uri="{FF2B5EF4-FFF2-40B4-BE49-F238E27FC236}">
                    <a16:creationId xmlns:a16="http://schemas.microsoft.com/office/drawing/2014/main" id="{F950D858-C5B9-4016-ACB2-60016611431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39" name="Rectangle 38">
                <a:extLst>
                  <a:ext uri="{FF2B5EF4-FFF2-40B4-BE49-F238E27FC236}">
                    <a16:creationId xmlns:a16="http://schemas.microsoft.com/office/drawing/2014/main" id="{7613BFDF-DF2A-49CD-9FBE-8AB5C8AA7C6A}"/>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Should you</a:t>
                </a:r>
                <a:br>
                  <a:rPr lang="en-GB" sz="1700" baseline="30000" dirty="0">
                    <a:solidFill>
                      <a:srgbClr val="522583"/>
                    </a:solidFill>
                    <a:latin typeface="+mj-lt"/>
                  </a:rPr>
                </a:br>
                <a:r>
                  <a:rPr lang="en-GB" sz="1700" baseline="30000" dirty="0">
                    <a:solidFill>
                      <a:srgbClr val="522583"/>
                    </a:solidFill>
                    <a:latin typeface="+mj-lt"/>
                  </a:rPr>
                  <a:t>be concerned about mass surveillance?</a:t>
                </a:r>
              </a:p>
            </p:txBody>
          </p:sp>
          <p:pic>
            <p:nvPicPr>
              <p:cNvPr id="40" name="Picture 39">
                <a:extLst>
                  <a:ext uri="{FF2B5EF4-FFF2-40B4-BE49-F238E27FC236}">
                    <a16:creationId xmlns:a16="http://schemas.microsoft.com/office/drawing/2014/main" id="{33834734-7B89-4558-AA50-0F853AA05FAB}"/>
                  </a:ext>
                </a:extLst>
              </p:cNvPr>
              <p:cNvPicPr>
                <a:picLocks noChangeAspect="1"/>
              </p:cNvPicPr>
              <p:nvPr/>
            </p:nvPicPr>
            <p:blipFill>
              <a:blip r:embed="rId9"/>
              <a:stretch>
                <a:fillRect/>
              </a:stretch>
            </p:blipFill>
            <p:spPr>
              <a:xfrm>
                <a:off x="1145085" y="2513259"/>
                <a:ext cx="442594" cy="442594"/>
              </a:xfrm>
              <a:prstGeom prst="rect">
                <a:avLst/>
              </a:prstGeom>
            </p:spPr>
          </p:pic>
        </p:grpSp>
      </p:grpSp>
      <p:grpSp>
        <p:nvGrpSpPr>
          <p:cNvPr id="42" name="Group 41">
            <a:extLst>
              <a:ext uri="{FF2B5EF4-FFF2-40B4-BE49-F238E27FC236}">
                <a16:creationId xmlns:a16="http://schemas.microsoft.com/office/drawing/2014/main" id="{11F585FC-E6CB-4206-B4BE-547A38ED9E59}"/>
              </a:ext>
            </a:extLst>
          </p:cNvPr>
          <p:cNvGrpSpPr/>
          <p:nvPr/>
        </p:nvGrpSpPr>
        <p:grpSpPr>
          <a:xfrm>
            <a:off x="484076" y="4037482"/>
            <a:ext cx="8204440" cy="1774800"/>
            <a:chOff x="480615" y="2035649"/>
            <a:chExt cx="8204440" cy="1774800"/>
          </a:xfrm>
        </p:grpSpPr>
        <p:grpSp>
          <p:nvGrpSpPr>
            <p:cNvPr id="43" name="Group 42">
              <a:extLst>
                <a:ext uri="{FF2B5EF4-FFF2-40B4-BE49-F238E27FC236}">
                  <a16:creationId xmlns:a16="http://schemas.microsoft.com/office/drawing/2014/main" id="{7C8CEAEA-30AA-4F99-8C2B-6494919C2478}"/>
                </a:ext>
              </a:extLst>
            </p:cNvPr>
            <p:cNvGrpSpPr/>
            <p:nvPr/>
          </p:nvGrpSpPr>
          <p:grpSpPr>
            <a:xfrm>
              <a:off x="480615" y="2035649"/>
              <a:ext cx="1519200" cy="1774800"/>
              <a:chOff x="608211" y="2386528"/>
              <a:chExt cx="1519200" cy="1774800"/>
            </a:xfrm>
          </p:grpSpPr>
          <p:sp>
            <p:nvSpPr>
              <p:cNvPr id="60" name="Freeform: Shape 59">
                <a:extLst>
                  <a:ext uri="{FF2B5EF4-FFF2-40B4-BE49-F238E27FC236}">
                    <a16:creationId xmlns:a16="http://schemas.microsoft.com/office/drawing/2014/main" id="{035BD12D-19E8-4D13-B432-0C97CDCF5AD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61" name="Rectangle 60">
                <a:extLst>
                  <a:ext uri="{FF2B5EF4-FFF2-40B4-BE49-F238E27FC236}">
                    <a16:creationId xmlns:a16="http://schemas.microsoft.com/office/drawing/2014/main" id="{4D4C426B-3A86-482E-A276-4580193B1203}"/>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baseline="30000" dirty="0">
                    <a:solidFill>
                      <a:srgbClr val="522583"/>
                    </a:solidFill>
                    <a:latin typeface="+mj-lt"/>
                  </a:rPr>
                  <a:t>Does competitive sport cause eating disorders within professional athletes?</a:t>
                </a:r>
                <a:endParaRPr lang="en-GB" baseline="30000" dirty="0">
                  <a:solidFill>
                    <a:srgbClr val="522583"/>
                  </a:solidFill>
                  <a:latin typeface="+mj-lt"/>
                  <a:cs typeface="Arial"/>
                </a:endParaRPr>
              </a:p>
            </p:txBody>
          </p:sp>
          <p:pic>
            <p:nvPicPr>
              <p:cNvPr id="62" name="Picture 61">
                <a:extLst>
                  <a:ext uri="{FF2B5EF4-FFF2-40B4-BE49-F238E27FC236}">
                    <a16:creationId xmlns:a16="http://schemas.microsoft.com/office/drawing/2014/main" id="{856BA336-1B0A-4C75-88BC-C2100E96EDDD}"/>
                  </a:ext>
                </a:extLst>
              </p:cNvPr>
              <p:cNvPicPr>
                <a:picLocks noChangeAspect="1"/>
              </p:cNvPicPr>
              <p:nvPr/>
            </p:nvPicPr>
            <p:blipFill>
              <a:blip r:embed="rId10"/>
              <a:stretch>
                <a:fillRect/>
              </a:stretch>
            </p:blipFill>
            <p:spPr>
              <a:xfrm>
                <a:off x="1145085" y="2513259"/>
                <a:ext cx="442594" cy="442594"/>
              </a:xfrm>
              <a:prstGeom prst="rect">
                <a:avLst/>
              </a:prstGeom>
            </p:spPr>
          </p:pic>
        </p:grpSp>
        <p:grpSp>
          <p:nvGrpSpPr>
            <p:cNvPr id="44" name="Group 43">
              <a:extLst>
                <a:ext uri="{FF2B5EF4-FFF2-40B4-BE49-F238E27FC236}">
                  <a16:creationId xmlns:a16="http://schemas.microsoft.com/office/drawing/2014/main" id="{370339C4-714A-4347-80CC-DFA39E0788D9}"/>
                </a:ext>
              </a:extLst>
            </p:cNvPr>
            <p:cNvGrpSpPr/>
            <p:nvPr/>
          </p:nvGrpSpPr>
          <p:grpSpPr>
            <a:xfrm>
              <a:off x="2151925" y="2035649"/>
              <a:ext cx="1519200" cy="1774800"/>
              <a:chOff x="608211" y="2386528"/>
              <a:chExt cx="1519200" cy="1774800"/>
            </a:xfrm>
          </p:grpSpPr>
          <p:sp>
            <p:nvSpPr>
              <p:cNvPr id="57" name="Freeform: Shape 56">
                <a:extLst>
                  <a:ext uri="{FF2B5EF4-FFF2-40B4-BE49-F238E27FC236}">
                    <a16:creationId xmlns:a16="http://schemas.microsoft.com/office/drawing/2014/main" id="{61DEA20A-10F5-45A7-B963-B26394E8D7C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8" name="Rectangle 57">
                <a:extLst>
                  <a:ext uri="{FF2B5EF4-FFF2-40B4-BE49-F238E27FC236}">
                    <a16:creationId xmlns:a16="http://schemas.microsoft.com/office/drawing/2014/main" id="{2AA767DB-A3FB-4331-B818-DC64044A87A4}"/>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400" baseline="30000" dirty="0">
                    <a:solidFill>
                      <a:srgbClr val="522583"/>
                    </a:solidFill>
                    <a:latin typeface="+mj-lt"/>
                  </a:rPr>
                  <a:t>How sustainable</a:t>
                </a:r>
                <a:br>
                  <a:rPr lang="en-GB" sz="1400" baseline="30000" dirty="0">
                    <a:latin typeface="+mj-lt"/>
                  </a:rPr>
                </a:br>
                <a:r>
                  <a:rPr lang="en-GB" sz="1400" baseline="30000" dirty="0">
                    <a:solidFill>
                      <a:srgbClr val="522583"/>
                    </a:solidFill>
                    <a:latin typeface="+mj-lt"/>
                  </a:rPr>
                  <a:t>is the financial inequality</a:t>
                </a:r>
                <a:br>
                  <a:rPr lang="en-GB" sz="1400" baseline="30000" dirty="0">
                    <a:latin typeface="+mj-lt"/>
                  </a:rPr>
                </a:br>
                <a:r>
                  <a:rPr lang="en-GB" sz="1400" baseline="30000" dirty="0">
                    <a:solidFill>
                      <a:srgbClr val="522583"/>
                    </a:solidFill>
                    <a:latin typeface="+mj-lt"/>
                  </a:rPr>
                  <a:t>between teams</a:t>
                </a:r>
                <a:br>
                  <a:rPr lang="en-GB" sz="1400" baseline="30000" dirty="0">
                    <a:latin typeface="+mj-lt"/>
                  </a:rPr>
                </a:br>
                <a:r>
                  <a:rPr lang="en-GB" sz="1400" baseline="30000" dirty="0">
                    <a:solidFill>
                      <a:srgbClr val="522583"/>
                    </a:solidFill>
                    <a:latin typeface="+mj-lt"/>
                  </a:rPr>
                  <a:t>in the English Premier League?</a:t>
                </a:r>
                <a:endParaRPr lang="en-GB" sz="1400" baseline="30000">
                  <a:solidFill>
                    <a:srgbClr val="522583"/>
                  </a:solidFill>
                  <a:latin typeface="+mj-lt"/>
                  <a:cs typeface="Arial"/>
                </a:endParaRPr>
              </a:p>
            </p:txBody>
          </p:sp>
          <p:pic>
            <p:nvPicPr>
              <p:cNvPr id="59" name="Picture 58">
                <a:extLst>
                  <a:ext uri="{FF2B5EF4-FFF2-40B4-BE49-F238E27FC236}">
                    <a16:creationId xmlns:a16="http://schemas.microsoft.com/office/drawing/2014/main" id="{550FCD55-FF8E-464B-A0EC-E9BA310DD701}"/>
                  </a:ext>
                </a:extLst>
              </p:cNvPr>
              <p:cNvPicPr>
                <a:picLocks noChangeAspect="1"/>
              </p:cNvPicPr>
              <p:nvPr/>
            </p:nvPicPr>
            <p:blipFill>
              <a:blip r:embed="rId11"/>
              <a:stretch>
                <a:fillRect/>
              </a:stretch>
            </p:blipFill>
            <p:spPr>
              <a:xfrm>
                <a:off x="1145475" y="2513259"/>
                <a:ext cx="441814" cy="442594"/>
              </a:xfrm>
              <a:prstGeom prst="rect">
                <a:avLst/>
              </a:prstGeom>
            </p:spPr>
          </p:pic>
        </p:grpSp>
        <p:grpSp>
          <p:nvGrpSpPr>
            <p:cNvPr id="45" name="Group 44">
              <a:extLst>
                <a:ext uri="{FF2B5EF4-FFF2-40B4-BE49-F238E27FC236}">
                  <a16:creationId xmlns:a16="http://schemas.microsoft.com/office/drawing/2014/main" id="{F5C84C8E-0D43-485D-9176-21FA35EE61EA}"/>
                </a:ext>
              </a:extLst>
            </p:cNvPr>
            <p:cNvGrpSpPr/>
            <p:nvPr/>
          </p:nvGrpSpPr>
          <p:grpSpPr>
            <a:xfrm>
              <a:off x="3823235" y="2035649"/>
              <a:ext cx="1519200" cy="1774800"/>
              <a:chOff x="608211" y="2386528"/>
              <a:chExt cx="1519200" cy="1774800"/>
            </a:xfrm>
          </p:grpSpPr>
          <p:sp>
            <p:nvSpPr>
              <p:cNvPr id="54" name="Freeform: Shape 53">
                <a:extLst>
                  <a:ext uri="{FF2B5EF4-FFF2-40B4-BE49-F238E27FC236}">
                    <a16:creationId xmlns:a16="http://schemas.microsoft.com/office/drawing/2014/main" id="{DB17E294-6749-478E-BEB1-45F69480B9E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5" name="Rectangle 54">
                <a:extLst>
                  <a:ext uri="{FF2B5EF4-FFF2-40B4-BE49-F238E27FC236}">
                    <a16:creationId xmlns:a16="http://schemas.microsoft.com/office/drawing/2014/main" id="{0B9FE06B-C993-49B8-AE57-30761913423C}"/>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How can we</a:t>
                </a:r>
                <a:br>
                  <a:rPr lang="en-GB" sz="1700" baseline="30000" dirty="0">
                    <a:solidFill>
                      <a:srgbClr val="522583"/>
                    </a:solidFill>
                    <a:latin typeface="+mj-lt"/>
                  </a:rPr>
                </a:br>
                <a:r>
                  <a:rPr lang="en-GB" sz="1700" baseline="30000" dirty="0">
                    <a:solidFill>
                      <a:srgbClr val="522583"/>
                    </a:solidFill>
                    <a:latin typeface="+mj-lt"/>
                  </a:rPr>
                  <a:t>help those suffering</a:t>
                </a:r>
                <a:br>
                  <a:rPr lang="en-GB" sz="1700" baseline="30000" dirty="0">
                    <a:solidFill>
                      <a:srgbClr val="522583"/>
                    </a:solidFill>
                    <a:latin typeface="+mj-lt"/>
                  </a:rPr>
                </a:br>
                <a:r>
                  <a:rPr lang="en-GB" sz="1700" baseline="30000" dirty="0">
                    <a:solidFill>
                      <a:srgbClr val="522583"/>
                    </a:solidFill>
                    <a:latin typeface="+mj-lt"/>
                  </a:rPr>
                  <a:t>from elderly loneliness?</a:t>
                </a:r>
              </a:p>
            </p:txBody>
          </p:sp>
          <p:pic>
            <p:nvPicPr>
              <p:cNvPr id="56" name="Picture 55">
                <a:extLst>
                  <a:ext uri="{FF2B5EF4-FFF2-40B4-BE49-F238E27FC236}">
                    <a16:creationId xmlns:a16="http://schemas.microsoft.com/office/drawing/2014/main" id="{1A5AB595-5D11-47D3-9A3C-B0137AB2E74E}"/>
                  </a:ext>
                </a:extLst>
              </p:cNvPr>
              <p:cNvPicPr>
                <a:picLocks noChangeAspect="1"/>
              </p:cNvPicPr>
              <p:nvPr/>
            </p:nvPicPr>
            <p:blipFill>
              <a:blip r:embed="rId12"/>
              <a:stretch>
                <a:fillRect/>
              </a:stretch>
            </p:blipFill>
            <p:spPr>
              <a:xfrm>
                <a:off x="1145085" y="2513259"/>
                <a:ext cx="442594" cy="442594"/>
              </a:xfrm>
              <a:prstGeom prst="rect">
                <a:avLst/>
              </a:prstGeom>
            </p:spPr>
          </p:pic>
        </p:grpSp>
        <p:grpSp>
          <p:nvGrpSpPr>
            <p:cNvPr id="46" name="Group 45">
              <a:extLst>
                <a:ext uri="{FF2B5EF4-FFF2-40B4-BE49-F238E27FC236}">
                  <a16:creationId xmlns:a16="http://schemas.microsoft.com/office/drawing/2014/main" id="{E19A11D4-4AAD-483C-8A1B-4296F8778AED}"/>
                </a:ext>
              </a:extLst>
            </p:cNvPr>
            <p:cNvGrpSpPr/>
            <p:nvPr/>
          </p:nvGrpSpPr>
          <p:grpSpPr>
            <a:xfrm>
              <a:off x="5494545" y="2035649"/>
              <a:ext cx="1519200" cy="1774800"/>
              <a:chOff x="608211" y="2386528"/>
              <a:chExt cx="1519200" cy="1774800"/>
            </a:xfrm>
          </p:grpSpPr>
          <p:sp>
            <p:nvSpPr>
              <p:cNvPr id="51" name="Freeform: Shape 50">
                <a:extLst>
                  <a:ext uri="{FF2B5EF4-FFF2-40B4-BE49-F238E27FC236}">
                    <a16:creationId xmlns:a16="http://schemas.microsoft.com/office/drawing/2014/main" id="{2189968A-734B-42F0-8A1B-75BC0556EF00}"/>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alpha val="5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52" name="Rectangle 51">
                <a:extLst>
                  <a:ext uri="{FF2B5EF4-FFF2-40B4-BE49-F238E27FC236}">
                    <a16:creationId xmlns:a16="http://schemas.microsoft.com/office/drawing/2014/main" id="{33692A0D-8736-4BA2-A0E7-58CF32C0B8AD}"/>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baseline="30000" dirty="0">
                    <a:solidFill>
                      <a:srgbClr val="522583"/>
                    </a:solidFill>
                    <a:latin typeface="+mj-lt"/>
                    <a:cs typeface="Arial"/>
                  </a:rPr>
                  <a:t>Were Neanderthals smarter than modern homoserines? </a:t>
                </a:r>
              </a:p>
            </p:txBody>
          </p:sp>
        </p:grpSp>
        <p:grpSp>
          <p:nvGrpSpPr>
            <p:cNvPr id="47" name="Group 46">
              <a:extLst>
                <a:ext uri="{FF2B5EF4-FFF2-40B4-BE49-F238E27FC236}">
                  <a16:creationId xmlns:a16="http://schemas.microsoft.com/office/drawing/2014/main" id="{8EDAEE62-6E6C-4BC9-B391-D3CBB2C356CA}"/>
                </a:ext>
              </a:extLst>
            </p:cNvPr>
            <p:cNvGrpSpPr/>
            <p:nvPr/>
          </p:nvGrpSpPr>
          <p:grpSpPr>
            <a:xfrm>
              <a:off x="7165855" y="2035649"/>
              <a:ext cx="1519200" cy="1774800"/>
              <a:chOff x="608211" y="2386528"/>
              <a:chExt cx="1519200" cy="1774800"/>
            </a:xfrm>
          </p:grpSpPr>
          <p:sp>
            <p:nvSpPr>
              <p:cNvPr id="48" name="Freeform: Shape 47">
                <a:extLst>
                  <a:ext uri="{FF2B5EF4-FFF2-40B4-BE49-F238E27FC236}">
                    <a16:creationId xmlns:a16="http://schemas.microsoft.com/office/drawing/2014/main" id="{6367BE62-9AFF-460D-B086-6DCF3B15BA9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accent5"/>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49" name="Rectangle 48">
                <a:extLst>
                  <a:ext uri="{FF2B5EF4-FFF2-40B4-BE49-F238E27FC236}">
                    <a16:creationId xmlns:a16="http://schemas.microsoft.com/office/drawing/2014/main" id="{E7C98A18-E032-43A9-9F5D-F64A64E379A0}"/>
                  </a:ext>
                </a:extLst>
              </p:cNvPr>
              <p:cNvSpPr/>
              <p:nvPr/>
            </p:nvSpPr>
            <p:spPr>
              <a:xfrm>
                <a:off x="679570" y="2457804"/>
                <a:ext cx="1373625" cy="1632247"/>
              </a:xfrm>
              <a:prstGeom prst="rect">
                <a:avLst/>
              </a:prstGeom>
              <a:solidFill>
                <a:schemeClr val="bg1"/>
              </a:solidFill>
              <a:ln w="25400">
                <a:solidFill>
                  <a:schemeClr val="accent5">
                    <a:alpha val="5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540000" rIns="72000" bIns="72000" rtlCol="0" anchor="t" anchorCtr="0"/>
              <a:lstStyle/>
              <a:p>
                <a:pPr algn="ctr"/>
                <a:r>
                  <a:rPr lang="en-GB" sz="1700" baseline="30000" dirty="0">
                    <a:solidFill>
                      <a:srgbClr val="522583"/>
                    </a:solidFill>
                    <a:latin typeface="+mj-lt"/>
                  </a:rPr>
                  <a:t>Construction</a:t>
                </a:r>
                <a:br>
                  <a:rPr lang="en-GB" sz="1700" baseline="30000" dirty="0">
                    <a:solidFill>
                      <a:srgbClr val="522583"/>
                    </a:solidFill>
                    <a:latin typeface="+mj-lt"/>
                  </a:rPr>
                </a:br>
                <a:r>
                  <a:rPr lang="en-GB" sz="1700" baseline="30000" dirty="0">
                    <a:solidFill>
                      <a:srgbClr val="522583"/>
                    </a:solidFill>
                    <a:latin typeface="+mj-lt"/>
                  </a:rPr>
                  <a:t>and testing of a small-scale hybrid rocket motor.</a:t>
                </a:r>
              </a:p>
            </p:txBody>
          </p:sp>
          <p:pic>
            <p:nvPicPr>
              <p:cNvPr id="50" name="Picture 49">
                <a:extLst>
                  <a:ext uri="{FF2B5EF4-FFF2-40B4-BE49-F238E27FC236}">
                    <a16:creationId xmlns:a16="http://schemas.microsoft.com/office/drawing/2014/main" id="{75221E9E-83D5-4718-B946-0D7BB2BEFA2D}"/>
                  </a:ext>
                </a:extLst>
              </p:cNvPr>
              <p:cNvPicPr>
                <a:picLocks noChangeAspect="1"/>
              </p:cNvPicPr>
              <p:nvPr/>
            </p:nvPicPr>
            <p:blipFill>
              <a:blip r:embed="rId13"/>
              <a:stretch>
                <a:fillRect/>
              </a:stretch>
            </p:blipFill>
            <p:spPr>
              <a:xfrm>
                <a:off x="1145085" y="2513259"/>
                <a:ext cx="442594" cy="442594"/>
              </a:xfrm>
              <a:prstGeom prst="rect">
                <a:avLst/>
              </a:prstGeom>
            </p:spPr>
          </p:pic>
        </p:grpSp>
      </p:grpSp>
      <p:pic>
        <p:nvPicPr>
          <p:cNvPr id="2" name="Picture 1" descr="A picture containing vector graphics&#10;&#10;Description generated with very high confidence">
            <a:extLst>
              <a:ext uri="{FF2B5EF4-FFF2-40B4-BE49-F238E27FC236}">
                <a16:creationId xmlns:a16="http://schemas.microsoft.com/office/drawing/2014/main" id="{AC76E5C8-AA9A-9400-8DD2-6C0182A1BE6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35178" y="6349178"/>
            <a:ext cx="508822" cy="508822"/>
          </a:xfrm>
          <a:prstGeom prst="rect">
            <a:avLst/>
          </a:prstGeom>
        </p:spPr>
      </p:pic>
      <p:pic>
        <p:nvPicPr>
          <p:cNvPr id="3" name="Picture 2">
            <a:extLst>
              <a:ext uri="{FF2B5EF4-FFF2-40B4-BE49-F238E27FC236}">
                <a16:creationId xmlns:a16="http://schemas.microsoft.com/office/drawing/2014/main" id="{8649E3C6-BE7F-EE9B-7C60-755C632D8686}"/>
              </a:ext>
            </a:extLst>
          </p:cNvPr>
          <p:cNvPicPr>
            <a:picLocks noChangeAspect="1"/>
          </p:cNvPicPr>
          <p:nvPr/>
        </p:nvPicPr>
        <p:blipFill>
          <a:blip r:embed="rId15"/>
          <a:stretch>
            <a:fillRect/>
          </a:stretch>
        </p:blipFill>
        <p:spPr>
          <a:xfrm>
            <a:off x="1031045" y="4156511"/>
            <a:ext cx="415481" cy="416214"/>
          </a:xfrm>
          <a:prstGeom prst="rect">
            <a:avLst/>
          </a:prstGeom>
        </p:spPr>
      </p:pic>
      <p:pic>
        <p:nvPicPr>
          <p:cNvPr id="12" name="Picture 11">
            <a:extLst>
              <a:ext uri="{FF2B5EF4-FFF2-40B4-BE49-F238E27FC236}">
                <a16:creationId xmlns:a16="http://schemas.microsoft.com/office/drawing/2014/main" id="{EB89C59D-EA03-E694-BFC3-9E90FAA64DA4}"/>
              </a:ext>
            </a:extLst>
          </p:cNvPr>
          <p:cNvPicPr>
            <a:picLocks noChangeAspect="1"/>
          </p:cNvPicPr>
          <p:nvPr/>
        </p:nvPicPr>
        <p:blipFill>
          <a:blip r:embed="rId5"/>
          <a:stretch>
            <a:fillRect/>
          </a:stretch>
        </p:blipFill>
        <p:spPr>
          <a:xfrm>
            <a:off x="6031419" y="4130131"/>
            <a:ext cx="442594" cy="442594"/>
          </a:xfrm>
          <a:prstGeom prst="rect">
            <a:avLst/>
          </a:prstGeom>
        </p:spPr>
      </p:pic>
    </p:spTree>
    <p:extLst>
      <p:ext uri="{BB962C8B-B14F-4D97-AF65-F5344CB8AC3E}">
        <p14:creationId xmlns:p14="http://schemas.microsoft.com/office/powerpoint/2010/main" val="287108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by universities</a:t>
            </a:r>
            <a:endParaRPr lang="en-GB" dirty="0">
              <a:latin typeface="AQA Chevin Pro Light" panose="020F0303030000060003" pitchFamily="34" charset="0"/>
            </a:endParaRPr>
          </a:p>
        </p:txBody>
      </p:sp>
      <p:grpSp>
        <p:nvGrpSpPr>
          <p:cNvPr id="65" name="Group 64">
            <a:extLst>
              <a:ext uri="{FF2B5EF4-FFF2-40B4-BE49-F238E27FC236}">
                <a16:creationId xmlns:a16="http://schemas.microsoft.com/office/drawing/2014/main" id="{49B776D6-27B5-4896-B89A-0C85E7E363D8}"/>
              </a:ext>
            </a:extLst>
          </p:cNvPr>
          <p:cNvGrpSpPr/>
          <p:nvPr/>
        </p:nvGrpSpPr>
        <p:grpSpPr>
          <a:xfrm>
            <a:off x="480614" y="1313515"/>
            <a:ext cx="2099008" cy="2226853"/>
            <a:chOff x="608211" y="2386528"/>
            <a:chExt cx="1519200" cy="1774800"/>
          </a:xfrm>
        </p:grpSpPr>
        <p:sp>
          <p:nvSpPr>
            <p:cNvPr id="66" name="Freeform: Shape 65">
              <a:extLst>
                <a:ext uri="{FF2B5EF4-FFF2-40B4-BE49-F238E27FC236}">
                  <a16:creationId xmlns:a16="http://schemas.microsoft.com/office/drawing/2014/main" id="{AD2F137B-EF41-4C86-85F5-D41DE57D38B3}"/>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67" name="Rectangle 66">
              <a:extLst>
                <a:ext uri="{FF2B5EF4-FFF2-40B4-BE49-F238E27FC236}">
                  <a16:creationId xmlns:a16="http://schemas.microsoft.com/office/drawing/2014/main" id="{AF60CAD2-ECF0-412D-A340-6C2541110827}"/>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pPr>
              <a:r>
                <a:rPr lang="en-GB" sz="2000" b="1" dirty="0"/>
                <a:t>Increase chance of achieving</a:t>
              </a:r>
              <a:br>
                <a:rPr lang="en-GB" sz="2000" b="1" dirty="0"/>
              </a:br>
              <a:r>
                <a:rPr lang="en-GB" sz="2000" b="1" dirty="0"/>
                <a:t>A-level A*-B </a:t>
              </a:r>
              <a:r>
                <a:rPr lang="en-GB" sz="2000" b="1" dirty="0">
                  <a:solidFill>
                    <a:schemeClr val="accent4">
                      <a:lumMod val="40000"/>
                      <a:lumOff val="60000"/>
                    </a:schemeClr>
                  </a:solidFill>
                </a:rPr>
                <a:t>by up to</a:t>
              </a:r>
              <a:br>
                <a:rPr lang="en-GB" sz="2000" b="1" dirty="0">
                  <a:solidFill>
                    <a:schemeClr val="accent4">
                      <a:lumMod val="40000"/>
                      <a:lumOff val="60000"/>
                    </a:schemeClr>
                  </a:solidFill>
                </a:rPr>
              </a:br>
              <a:r>
                <a:rPr lang="en-GB" sz="2000" b="1" dirty="0">
                  <a:solidFill>
                    <a:schemeClr val="accent4">
                      <a:lumMod val="40000"/>
                      <a:lumOff val="60000"/>
                    </a:schemeClr>
                  </a:solidFill>
                </a:rPr>
                <a:t>29%</a:t>
              </a:r>
            </a:p>
          </p:txBody>
        </p:sp>
      </p:grpSp>
      <p:grpSp>
        <p:nvGrpSpPr>
          <p:cNvPr id="68" name="Group 67">
            <a:extLst>
              <a:ext uri="{FF2B5EF4-FFF2-40B4-BE49-F238E27FC236}">
                <a16:creationId xmlns:a16="http://schemas.microsoft.com/office/drawing/2014/main" id="{94FD9412-595B-44D4-893C-0C868680F150}"/>
              </a:ext>
            </a:extLst>
          </p:cNvPr>
          <p:cNvGrpSpPr/>
          <p:nvPr/>
        </p:nvGrpSpPr>
        <p:grpSpPr>
          <a:xfrm>
            <a:off x="2837530" y="1313515"/>
            <a:ext cx="2099008" cy="2226853"/>
            <a:chOff x="608211" y="2386528"/>
            <a:chExt cx="1519200" cy="1774800"/>
          </a:xfrm>
        </p:grpSpPr>
        <p:sp>
          <p:nvSpPr>
            <p:cNvPr id="69" name="Freeform: Shape 68">
              <a:extLst>
                <a:ext uri="{FF2B5EF4-FFF2-40B4-BE49-F238E27FC236}">
                  <a16:creationId xmlns:a16="http://schemas.microsoft.com/office/drawing/2014/main" id="{4182029C-3532-40E2-BAB5-CD2141E8BF82}"/>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0" name="Rectangle 69">
              <a:extLst>
                <a:ext uri="{FF2B5EF4-FFF2-40B4-BE49-F238E27FC236}">
                  <a16:creationId xmlns:a16="http://schemas.microsoft.com/office/drawing/2014/main" id="{A438B2F2-F26E-42B5-B62D-922EC13F5057}"/>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chemeClr val="tx1"/>
                  </a:solidFill>
                </a:rPr>
                <a:t>Worth half</a:t>
              </a:r>
              <a:br>
                <a:rPr lang="en-GB" sz="2000" b="1" dirty="0">
                  <a:solidFill>
                    <a:schemeClr val="tx1"/>
                  </a:solidFill>
                </a:rPr>
              </a:br>
              <a:r>
                <a:rPr lang="en-GB" sz="2000" b="1" dirty="0">
                  <a:solidFill>
                    <a:schemeClr val="tx1"/>
                  </a:solidFill>
                </a:rPr>
                <a:t>an A-level</a:t>
              </a:r>
              <a:br>
                <a:rPr lang="en-GB" sz="2000" b="1" dirty="0"/>
              </a:br>
              <a:r>
                <a:rPr lang="en-GB" sz="2000" b="1" dirty="0">
                  <a:solidFill>
                    <a:schemeClr val="accent4">
                      <a:lumMod val="40000"/>
                      <a:lumOff val="60000"/>
                    </a:schemeClr>
                  </a:solidFill>
                </a:rPr>
                <a:t>in terms of UCAS points</a:t>
              </a:r>
            </a:p>
          </p:txBody>
        </p:sp>
      </p:grpSp>
      <p:grpSp>
        <p:nvGrpSpPr>
          <p:cNvPr id="77" name="Group 76">
            <a:extLst>
              <a:ext uri="{FF2B5EF4-FFF2-40B4-BE49-F238E27FC236}">
                <a16:creationId xmlns:a16="http://schemas.microsoft.com/office/drawing/2014/main" id="{021B5FD1-46B3-4830-AEDF-F01AC6302D76}"/>
              </a:ext>
            </a:extLst>
          </p:cNvPr>
          <p:cNvGrpSpPr/>
          <p:nvPr/>
        </p:nvGrpSpPr>
        <p:grpSpPr>
          <a:xfrm>
            <a:off x="480614" y="3774019"/>
            <a:ext cx="2099008" cy="2226853"/>
            <a:chOff x="608211" y="2386528"/>
            <a:chExt cx="1519200" cy="1774800"/>
          </a:xfrm>
        </p:grpSpPr>
        <p:sp>
          <p:nvSpPr>
            <p:cNvPr id="78" name="Freeform: Shape 77">
              <a:extLst>
                <a:ext uri="{FF2B5EF4-FFF2-40B4-BE49-F238E27FC236}">
                  <a16:creationId xmlns:a16="http://schemas.microsoft.com/office/drawing/2014/main" id="{978D8535-744C-44AE-A27C-1E5AC8BBDB37}"/>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9" name="Rectangle 78">
              <a:extLst>
                <a:ext uri="{FF2B5EF4-FFF2-40B4-BE49-F238E27FC236}">
                  <a16:creationId xmlns:a16="http://schemas.microsoft.com/office/drawing/2014/main" id="{32DEB0AE-5B4E-4CE7-9D43-8E4138EFB2ED}"/>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chemeClr val="tx1"/>
                  </a:solidFill>
                </a:rPr>
                <a:t>Receive lower offers </a:t>
              </a:r>
              <a:r>
                <a:rPr lang="en-GB" sz="2000" b="1" dirty="0">
                  <a:solidFill>
                    <a:schemeClr val="accent4">
                      <a:lumMod val="40000"/>
                      <a:lumOff val="60000"/>
                    </a:schemeClr>
                  </a:solidFill>
                </a:rPr>
                <a:t>from some universities</a:t>
              </a:r>
              <a:endParaRPr lang="en-GB" sz="2000" b="1" dirty="0">
                <a:solidFill>
                  <a:schemeClr val="tx1"/>
                </a:solidFill>
              </a:endParaRPr>
            </a:p>
          </p:txBody>
        </p:sp>
      </p:grpSp>
      <p:grpSp>
        <p:nvGrpSpPr>
          <p:cNvPr id="80" name="Group 79">
            <a:extLst>
              <a:ext uri="{FF2B5EF4-FFF2-40B4-BE49-F238E27FC236}">
                <a16:creationId xmlns:a16="http://schemas.microsoft.com/office/drawing/2014/main" id="{01371925-6400-4A29-937D-B607C779645A}"/>
              </a:ext>
            </a:extLst>
          </p:cNvPr>
          <p:cNvGrpSpPr/>
          <p:nvPr/>
        </p:nvGrpSpPr>
        <p:grpSpPr>
          <a:xfrm>
            <a:off x="2837530" y="3774019"/>
            <a:ext cx="2099008" cy="2226853"/>
            <a:chOff x="608211" y="2386528"/>
            <a:chExt cx="1519200" cy="1774800"/>
          </a:xfrm>
        </p:grpSpPr>
        <p:sp>
          <p:nvSpPr>
            <p:cNvPr id="81" name="Freeform: Shape 80">
              <a:extLst>
                <a:ext uri="{FF2B5EF4-FFF2-40B4-BE49-F238E27FC236}">
                  <a16:creationId xmlns:a16="http://schemas.microsoft.com/office/drawing/2014/main" id="{7728D5AA-C884-4E89-9831-92176E9F74FD}"/>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2" name="Rectangle 81">
              <a:extLst>
                <a:ext uri="{FF2B5EF4-FFF2-40B4-BE49-F238E27FC236}">
                  <a16:creationId xmlns:a16="http://schemas.microsoft.com/office/drawing/2014/main" id="{A4665A3A-A074-4522-A16F-469944E5056A}"/>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chemeClr val="accent4">
                      <a:lumMod val="40000"/>
                      <a:lumOff val="60000"/>
                    </a:schemeClr>
                  </a:solidFill>
                </a:rPr>
                <a:t>Discuss in</a:t>
              </a:r>
              <a:br>
                <a:rPr lang="en-GB" sz="2000" b="1" dirty="0">
                  <a:solidFill>
                    <a:schemeClr val="accent4">
                      <a:lumMod val="40000"/>
                      <a:lumOff val="60000"/>
                    </a:schemeClr>
                  </a:solidFill>
                </a:rPr>
              </a:br>
              <a:r>
                <a:rPr lang="en-GB" sz="2000" b="1" dirty="0">
                  <a:solidFill>
                    <a:schemeClr val="tx1"/>
                  </a:solidFill>
                </a:rPr>
                <a:t>university</a:t>
              </a:r>
              <a:br>
                <a:rPr lang="en-GB" sz="2000" b="1" dirty="0">
                  <a:solidFill>
                    <a:schemeClr val="tx1"/>
                  </a:solidFill>
                </a:rPr>
              </a:br>
              <a:r>
                <a:rPr lang="en-GB" sz="2000" b="1" dirty="0">
                  <a:solidFill>
                    <a:schemeClr val="tx1"/>
                  </a:solidFill>
                </a:rPr>
                <a:t>interviews</a:t>
              </a:r>
            </a:p>
          </p:txBody>
        </p:sp>
      </p:grpSp>
      <p:pic>
        <p:nvPicPr>
          <p:cNvPr id="83" name="Picture 82">
            <a:extLst>
              <a:ext uri="{FF2B5EF4-FFF2-40B4-BE49-F238E27FC236}">
                <a16:creationId xmlns:a16="http://schemas.microsoft.com/office/drawing/2014/main" id="{76E6B2EF-EED9-4033-BB59-E763F0182B17}"/>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7551362" y="414971"/>
            <a:ext cx="590384" cy="1135825"/>
          </a:xfrm>
          <a:prstGeom prst="rect">
            <a:avLst/>
          </a:prstGeom>
        </p:spPr>
      </p:pic>
      <p:grpSp>
        <p:nvGrpSpPr>
          <p:cNvPr id="21" name="Group 20">
            <a:extLst>
              <a:ext uri="{FF2B5EF4-FFF2-40B4-BE49-F238E27FC236}">
                <a16:creationId xmlns:a16="http://schemas.microsoft.com/office/drawing/2014/main" id="{4D03FAA6-156A-4E53-80AF-D385C812CCC0}"/>
              </a:ext>
            </a:extLst>
          </p:cNvPr>
          <p:cNvGrpSpPr/>
          <p:nvPr/>
        </p:nvGrpSpPr>
        <p:grpSpPr>
          <a:xfrm>
            <a:off x="5194446" y="1313515"/>
            <a:ext cx="2099008" cy="2226853"/>
            <a:chOff x="608211" y="2386528"/>
            <a:chExt cx="1519200" cy="1774800"/>
          </a:xfrm>
        </p:grpSpPr>
        <p:sp>
          <p:nvSpPr>
            <p:cNvPr id="22" name="Freeform: Shape 21">
              <a:extLst>
                <a:ext uri="{FF2B5EF4-FFF2-40B4-BE49-F238E27FC236}">
                  <a16:creationId xmlns:a16="http://schemas.microsoft.com/office/drawing/2014/main" id="{8BFEB01C-750E-42B7-8134-209D4743EA4B}"/>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3" name="Rectangle 22">
              <a:extLst>
                <a:ext uri="{FF2B5EF4-FFF2-40B4-BE49-F238E27FC236}">
                  <a16:creationId xmlns:a16="http://schemas.microsoft.com/office/drawing/2014/main" id="{51224E1D-2229-4C02-A4ED-54E2743AEC46}"/>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chemeClr val="accent4">
                      <a:lumMod val="40000"/>
                      <a:lumOff val="60000"/>
                    </a:schemeClr>
                  </a:solidFill>
                </a:rPr>
                <a:t>Learn how</a:t>
              </a:r>
              <a:br>
                <a:rPr lang="en-GB" sz="2000" b="1" dirty="0">
                  <a:solidFill>
                    <a:schemeClr val="accent4">
                      <a:lumMod val="40000"/>
                      <a:lumOff val="60000"/>
                    </a:schemeClr>
                  </a:solidFill>
                </a:rPr>
              </a:br>
              <a:r>
                <a:rPr lang="en-GB" sz="2000" b="1" dirty="0">
                  <a:solidFill>
                    <a:schemeClr val="tx1"/>
                  </a:solidFill>
                </a:rPr>
                <a:t>to</a:t>
              </a:r>
              <a:r>
                <a:rPr lang="en-GB" sz="2000" b="1" dirty="0">
                  <a:solidFill>
                    <a:schemeClr val="accent4">
                      <a:lumMod val="40000"/>
                      <a:lumOff val="60000"/>
                    </a:schemeClr>
                  </a:solidFill>
                </a:rPr>
                <a:t> </a:t>
              </a:r>
              <a:r>
                <a:rPr lang="en-GB" sz="2000" b="1" dirty="0">
                  <a:solidFill>
                    <a:schemeClr val="tx1"/>
                  </a:solidFill>
                </a:rPr>
                <a:t>work</a:t>
              </a:r>
              <a:br>
                <a:rPr lang="en-GB" sz="2000" b="1" dirty="0"/>
              </a:br>
              <a:r>
                <a:rPr lang="en-GB" sz="2000" b="1" dirty="0"/>
                <a:t>independently</a:t>
              </a:r>
              <a:br>
                <a:rPr lang="en-GB" sz="2000" b="1" dirty="0"/>
              </a:br>
              <a:r>
                <a:rPr lang="en-GB" sz="2000" b="1" dirty="0">
                  <a:solidFill>
                    <a:schemeClr val="accent4">
                      <a:lumMod val="40000"/>
                      <a:lumOff val="60000"/>
                    </a:schemeClr>
                  </a:solidFill>
                </a:rPr>
                <a:t>on your own topic</a:t>
              </a:r>
              <a:endParaRPr lang="en-GB" sz="2000" b="1" dirty="0"/>
            </a:p>
          </p:txBody>
        </p:sp>
      </p:grpSp>
      <p:grpSp>
        <p:nvGrpSpPr>
          <p:cNvPr id="24" name="Group 23">
            <a:extLst>
              <a:ext uri="{FF2B5EF4-FFF2-40B4-BE49-F238E27FC236}">
                <a16:creationId xmlns:a16="http://schemas.microsoft.com/office/drawing/2014/main" id="{58D2D678-E490-4259-BB10-074F7A2CA2B3}"/>
              </a:ext>
            </a:extLst>
          </p:cNvPr>
          <p:cNvGrpSpPr/>
          <p:nvPr/>
        </p:nvGrpSpPr>
        <p:grpSpPr>
          <a:xfrm>
            <a:off x="5194446" y="3774019"/>
            <a:ext cx="2099008" cy="2226853"/>
            <a:chOff x="608211" y="2386528"/>
            <a:chExt cx="1519200" cy="1774800"/>
          </a:xfrm>
        </p:grpSpPr>
        <p:sp>
          <p:nvSpPr>
            <p:cNvPr id="25" name="Freeform: Shape 24">
              <a:extLst>
                <a:ext uri="{FF2B5EF4-FFF2-40B4-BE49-F238E27FC236}">
                  <a16:creationId xmlns:a16="http://schemas.microsoft.com/office/drawing/2014/main" id="{C20D84C9-DD51-4971-BC4E-7CB09D624FEC}"/>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26" name="Rectangle 25">
              <a:extLst>
                <a:ext uri="{FF2B5EF4-FFF2-40B4-BE49-F238E27FC236}">
                  <a16:creationId xmlns:a16="http://schemas.microsoft.com/office/drawing/2014/main" id="{F9DF183E-C8FB-4AA5-A0DE-6942C08D45F6}"/>
                </a:ext>
              </a:extLst>
            </p:cNvPr>
            <p:cNvSpPr/>
            <p:nvPr/>
          </p:nvSpPr>
          <p:spPr>
            <a:xfrm>
              <a:off x="679570" y="2457804"/>
              <a:ext cx="1373625" cy="1632247"/>
            </a:xfrm>
            <a:prstGeom prst="rect">
              <a:avLst/>
            </a:prstGeom>
            <a:solidFill>
              <a:schemeClr val="accent4"/>
            </a:solidFill>
            <a:ln w="25400">
              <a:solidFill>
                <a:schemeClr val="accent4">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chemeClr val="accent4">
                      <a:lumMod val="40000"/>
                      <a:lumOff val="60000"/>
                    </a:schemeClr>
                  </a:solidFill>
                </a:rPr>
                <a:t>Learn</a:t>
              </a:r>
              <a:br>
                <a:rPr lang="en-GB" sz="2000" b="1" dirty="0">
                  <a:solidFill>
                    <a:schemeClr val="accent4">
                      <a:lumMod val="40000"/>
                      <a:lumOff val="60000"/>
                    </a:schemeClr>
                  </a:solidFill>
                </a:rPr>
              </a:br>
              <a:r>
                <a:rPr lang="en-GB" sz="2000" b="1" dirty="0">
                  <a:solidFill>
                    <a:schemeClr val="accent4">
                      <a:lumMod val="40000"/>
                      <a:lumOff val="60000"/>
                    </a:schemeClr>
                  </a:solidFill>
                </a:rPr>
                <a:t>how to </a:t>
              </a:r>
              <a:r>
                <a:rPr lang="en-GB" sz="2000" b="1" dirty="0">
                  <a:solidFill>
                    <a:schemeClr val="tx1"/>
                  </a:solidFill>
                </a:rPr>
                <a:t>research </a:t>
              </a:r>
              <a:r>
                <a:rPr lang="en-GB" sz="2000" b="1" dirty="0">
                  <a:solidFill>
                    <a:schemeClr val="accent4">
                      <a:lumMod val="40000"/>
                      <a:lumOff val="60000"/>
                    </a:schemeClr>
                  </a:solidFill>
                </a:rPr>
                <a:t>and</a:t>
              </a:r>
              <a:r>
                <a:rPr lang="en-GB" sz="2000" b="1" dirty="0">
                  <a:solidFill>
                    <a:schemeClr val="tx1"/>
                  </a:solidFill>
                </a:rPr>
                <a:t> reference</a:t>
              </a:r>
            </a:p>
          </p:txBody>
        </p:sp>
      </p:grpSp>
      <p:pic>
        <p:nvPicPr>
          <p:cNvPr id="4" name="Picture 3" descr="A picture containing vector graphics&#10;&#10;Description generated with very high confidence">
            <a:extLst>
              <a:ext uri="{FF2B5EF4-FFF2-40B4-BE49-F238E27FC236}">
                <a16:creationId xmlns:a16="http://schemas.microsoft.com/office/drawing/2014/main" id="{212DA356-6C05-2721-AEDD-837D013FDB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5178" y="6349178"/>
            <a:ext cx="508822" cy="508822"/>
          </a:xfrm>
          <a:prstGeom prst="rect">
            <a:avLst/>
          </a:prstGeom>
        </p:spPr>
      </p:pic>
    </p:spTree>
    <p:extLst>
      <p:ext uri="{BB962C8B-B14F-4D97-AF65-F5344CB8AC3E}">
        <p14:creationId xmlns:p14="http://schemas.microsoft.com/office/powerpoint/2010/main" val="396597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AB6BB-04C5-43C1-A08F-9171BBAC435E}"/>
              </a:ext>
            </a:extLst>
          </p:cNvPr>
          <p:cNvSpPr/>
          <p:nvPr/>
        </p:nvSpPr>
        <p:spPr>
          <a:xfrm>
            <a:off x="6473925" y="797076"/>
            <a:ext cx="56075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EDECFF5-3054-4F86-8A58-40DEE1213D65}"/>
              </a:ext>
            </a:extLst>
          </p:cNvPr>
          <p:cNvPicPr>
            <a:picLocks noChangeAspect="1"/>
          </p:cNvPicPr>
          <p:nvPr/>
        </p:nvPicPr>
        <p:blipFill>
          <a:blip r:embed="rId3"/>
          <a:stretch>
            <a:fillRect/>
          </a:stretch>
        </p:blipFill>
        <p:spPr>
          <a:xfrm>
            <a:off x="0" y="0"/>
            <a:ext cx="9143999" cy="6857999"/>
          </a:xfrm>
          <a:prstGeom prst="rect">
            <a:avLst/>
          </a:prstGeom>
        </p:spPr>
      </p:pic>
      <p:sp>
        <p:nvSpPr>
          <p:cNvPr id="5" name="Title 4"/>
          <p:cNvSpPr>
            <a:spLocks noGrp="1"/>
          </p:cNvSpPr>
          <p:nvPr>
            <p:ph type="title"/>
          </p:nvPr>
        </p:nvSpPr>
        <p:spPr/>
        <p:txBody>
          <a:bodyPr/>
          <a:lstStyle/>
          <a:p>
            <a:r>
              <a:rPr lang="en-US" dirty="0">
                <a:latin typeface="AQA Chevin Pro Light" panose="020F0303030000060003" pitchFamily="34" charset="0"/>
              </a:rPr>
              <a:t>Set yourself apart from the rest</a:t>
            </a:r>
          </a:p>
        </p:txBody>
      </p:sp>
      <p:graphicFrame>
        <p:nvGraphicFramePr>
          <p:cNvPr id="11" name="Chart 10">
            <a:extLst>
              <a:ext uri="{FF2B5EF4-FFF2-40B4-BE49-F238E27FC236}">
                <a16:creationId xmlns:a16="http://schemas.microsoft.com/office/drawing/2014/main" id="{C4287EE7-5775-4566-B26C-729F9B938A5C}"/>
              </a:ext>
            </a:extLst>
          </p:cNvPr>
          <p:cNvGraphicFramePr/>
          <p:nvPr>
            <p:extLst>
              <p:ext uri="{D42A27DB-BD31-4B8C-83A1-F6EECF244321}">
                <p14:modId xmlns:p14="http://schemas.microsoft.com/office/powerpoint/2010/main" val="1821417310"/>
              </p:ext>
            </p:extLst>
          </p:nvPr>
        </p:nvGraphicFramePr>
        <p:xfrm>
          <a:off x="422770" y="1450663"/>
          <a:ext cx="6331532" cy="470552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0EBF3A2D-49E5-46FA-B425-74393D44A865}"/>
              </a:ext>
            </a:extLst>
          </p:cNvPr>
          <p:cNvSpPr txBox="1"/>
          <p:nvPr/>
        </p:nvSpPr>
        <p:spPr>
          <a:xfrm>
            <a:off x="7035800" y="5577123"/>
            <a:ext cx="1816100" cy="369332"/>
          </a:xfrm>
          <a:prstGeom prst="rect">
            <a:avLst/>
          </a:prstGeom>
          <a:noFill/>
        </p:spPr>
        <p:txBody>
          <a:bodyPr wrap="square" lIns="0" tIns="0" rIns="0" bIns="0" rtlCol="0">
            <a:spAutoFit/>
          </a:bodyPr>
          <a:lstStyle/>
          <a:p>
            <a:r>
              <a:rPr lang="en-GB" sz="1200" dirty="0"/>
              <a:t>University of Southampton and Thompson, 2018</a:t>
            </a:r>
          </a:p>
        </p:txBody>
      </p:sp>
      <p:sp>
        <p:nvSpPr>
          <p:cNvPr id="16" name="Oval 4">
            <a:extLst>
              <a:ext uri="{FF2B5EF4-FFF2-40B4-BE49-F238E27FC236}">
                <a16:creationId xmlns:a16="http://schemas.microsoft.com/office/drawing/2014/main" id="{971853A0-66D5-451A-90E7-48AEB5A643BA}"/>
              </a:ext>
            </a:extLst>
          </p:cNvPr>
          <p:cNvSpPr/>
          <p:nvPr/>
        </p:nvSpPr>
        <p:spPr>
          <a:xfrm>
            <a:off x="6840628" y="1051348"/>
            <a:ext cx="2046441" cy="1550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GB" sz="2400" kern="1200" dirty="0">
                <a:latin typeface="AQA Chevin Pro Medium" panose="020F0603030000060003" pitchFamily="34" charset="0"/>
              </a:rPr>
              <a:t>Less likely</a:t>
            </a:r>
            <a:br>
              <a:rPr lang="en-GB" sz="2400" kern="1200" dirty="0">
                <a:latin typeface="AQA Chevin Pro Medium" panose="020F0603030000060003" pitchFamily="34" charset="0"/>
              </a:rPr>
            </a:br>
            <a:r>
              <a:rPr lang="en-GB" sz="2400" kern="1200" dirty="0">
                <a:latin typeface="AQA Chevin Pro Medium" panose="020F0603030000060003" pitchFamily="34" charset="0"/>
              </a:rPr>
              <a:t>to leave university after the</a:t>
            </a:r>
            <a:br>
              <a:rPr lang="en-GB" sz="2400" kern="1200" dirty="0">
                <a:latin typeface="AQA Chevin Pro Medium" panose="020F0603030000060003" pitchFamily="34" charset="0"/>
              </a:rPr>
            </a:br>
            <a:r>
              <a:rPr lang="en-GB" sz="2400" kern="1200" dirty="0">
                <a:latin typeface="AQA Chevin Pro Medium" panose="020F0603030000060003" pitchFamily="34" charset="0"/>
              </a:rPr>
              <a:t>first year</a:t>
            </a:r>
            <a:endParaRPr lang="en-GB" sz="2400" kern="1200" baseline="60000" dirty="0">
              <a:latin typeface="AQA Chevin Pro Medium" panose="020F0603030000060003" pitchFamily="34" charset="0"/>
            </a:endParaRPr>
          </a:p>
          <a:p>
            <a:pPr algn="ctr" defTabSz="622300">
              <a:lnSpc>
                <a:spcPct val="90000"/>
              </a:lnSpc>
              <a:spcBef>
                <a:spcPct val="0"/>
              </a:spcBef>
              <a:spcAft>
                <a:spcPct val="35000"/>
              </a:spcAft>
            </a:pPr>
            <a:endParaRPr lang="en-GB" sz="1200" b="1" baseline="60000" dirty="0"/>
          </a:p>
          <a:p>
            <a:pPr algn="ctr" defTabSz="622300">
              <a:lnSpc>
                <a:spcPct val="90000"/>
              </a:lnSpc>
              <a:spcBef>
                <a:spcPct val="0"/>
              </a:spcBef>
              <a:spcAft>
                <a:spcPct val="35000"/>
              </a:spcAft>
            </a:pPr>
            <a:endParaRPr lang="en-GB" sz="700" b="1" baseline="60000" dirty="0"/>
          </a:p>
        </p:txBody>
      </p:sp>
      <p:pic>
        <p:nvPicPr>
          <p:cNvPr id="24" name="Picture 23">
            <a:extLst>
              <a:ext uri="{FF2B5EF4-FFF2-40B4-BE49-F238E27FC236}">
                <a16:creationId xmlns:a16="http://schemas.microsoft.com/office/drawing/2014/main" id="{5ABE0135-EDEB-422E-90B5-6161496BC8AA}"/>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rot="14098479" flipH="1">
            <a:off x="7363606" y="3052166"/>
            <a:ext cx="639050" cy="1135825"/>
          </a:xfrm>
          <a:prstGeom prst="rect">
            <a:avLst/>
          </a:prstGeom>
        </p:spPr>
      </p:pic>
      <p:pic>
        <p:nvPicPr>
          <p:cNvPr id="2" name="Picture 1" descr="A picture containing vector graphics&#10;&#10;Description generated with very high confidence">
            <a:extLst>
              <a:ext uri="{FF2B5EF4-FFF2-40B4-BE49-F238E27FC236}">
                <a16:creationId xmlns:a16="http://schemas.microsoft.com/office/drawing/2014/main" id="{4F4EC20F-4790-425B-E0EC-0169A8DC80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5178" y="6349178"/>
            <a:ext cx="508822" cy="508822"/>
          </a:xfrm>
          <a:prstGeom prst="rect">
            <a:avLst/>
          </a:prstGeom>
        </p:spPr>
      </p:pic>
    </p:spTree>
    <p:extLst>
      <p:ext uri="{BB962C8B-B14F-4D97-AF65-F5344CB8AC3E}">
        <p14:creationId xmlns:p14="http://schemas.microsoft.com/office/powerpoint/2010/main" val="16371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CD59D3-3CB2-4EB0-81E0-C6B71B25C322}"/>
              </a:ext>
            </a:extLst>
          </p:cNvPr>
          <p:cNvSpPr/>
          <p:nvPr/>
        </p:nvSpPr>
        <p:spPr>
          <a:xfrm>
            <a:off x="6473925" y="797076"/>
            <a:ext cx="560754" cy="369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3476811-7299-4C4F-83E5-DD8EC225532E}"/>
              </a:ext>
            </a:extLst>
          </p:cNvPr>
          <p:cNvPicPr>
            <a:picLocks noChangeAspect="1"/>
          </p:cNvPicPr>
          <p:nvPr/>
        </p:nvPicPr>
        <p:blipFill>
          <a:blip r:embed="rId3"/>
          <a:stretch>
            <a:fillRect/>
          </a:stretch>
        </p:blipFill>
        <p:spPr>
          <a:xfrm>
            <a:off x="0" y="0"/>
            <a:ext cx="9144000" cy="6857999"/>
          </a:xfrm>
          <a:prstGeom prst="rect">
            <a:avLst/>
          </a:prstGeom>
        </p:spPr>
      </p:pic>
      <p:sp>
        <p:nvSpPr>
          <p:cNvPr id="5" name="Title 4"/>
          <p:cNvSpPr>
            <a:spLocks noGrp="1"/>
          </p:cNvSpPr>
          <p:nvPr>
            <p:ph type="title"/>
          </p:nvPr>
        </p:nvSpPr>
        <p:spPr/>
        <p:txBody>
          <a:bodyPr/>
          <a:lstStyle/>
          <a:p>
            <a:r>
              <a:rPr lang="en-US" dirty="0">
                <a:latin typeface="AQA Chevin Pro Light" panose="020F0303030000060003" pitchFamily="34" charset="0"/>
              </a:rPr>
              <a:t>Set yourself apart from the rest</a:t>
            </a:r>
          </a:p>
        </p:txBody>
      </p:sp>
      <p:sp>
        <p:nvSpPr>
          <p:cNvPr id="13" name="TextBox 12">
            <a:extLst>
              <a:ext uri="{FF2B5EF4-FFF2-40B4-BE49-F238E27FC236}">
                <a16:creationId xmlns:a16="http://schemas.microsoft.com/office/drawing/2014/main" id="{0EBF3A2D-49E5-46FA-B425-74393D44A865}"/>
              </a:ext>
            </a:extLst>
          </p:cNvPr>
          <p:cNvSpPr txBox="1"/>
          <p:nvPr/>
        </p:nvSpPr>
        <p:spPr>
          <a:xfrm>
            <a:off x="7035800" y="5577123"/>
            <a:ext cx="1816100" cy="369332"/>
          </a:xfrm>
          <a:prstGeom prst="rect">
            <a:avLst/>
          </a:prstGeom>
          <a:noFill/>
        </p:spPr>
        <p:txBody>
          <a:bodyPr wrap="square" lIns="0" tIns="0" rIns="0" bIns="0" rtlCol="0">
            <a:spAutoFit/>
          </a:bodyPr>
          <a:lstStyle/>
          <a:p>
            <a:r>
              <a:rPr lang="en-GB" sz="1200" dirty="0"/>
              <a:t>University of Southampton and Thompson, 2018</a:t>
            </a:r>
          </a:p>
        </p:txBody>
      </p:sp>
      <p:graphicFrame>
        <p:nvGraphicFramePr>
          <p:cNvPr id="8" name="Chart 7">
            <a:extLst>
              <a:ext uri="{FF2B5EF4-FFF2-40B4-BE49-F238E27FC236}">
                <a16:creationId xmlns:a16="http://schemas.microsoft.com/office/drawing/2014/main" id="{AA18902E-AAED-4A87-9B54-7F77AFC2DDF9}"/>
              </a:ext>
            </a:extLst>
          </p:cNvPr>
          <p:cNvGraphicFramePr/>
          <p:nvPr>
            <p:extLst>
              <p:ext uri="{D42A27DB-BD31-4B8C-83A1-F6EECF244321}">
                <p14:modId xmlns:p14="http://schemas.microsoft.com/office/powerpoint/2010/main" val="3895427577"/>
              </p:ext>
            </p:extLst>
          </p:nvPr>
        </p:nvGraphicFramePr>
        <p:xfrm>
          <a:off x="479945" y="1174140"/>
          <a:ext cx="6403455" cy="4891878"/>
        </p:xfrm>
        <a:graphic>
          <a:graphicData uri="http://schemas.openxmlformats.org/drawingml/2006/chart">
            <c:chart xmlns:c="http://schemas.openxmlformats.org/drawingml/2006/chart" xmlns:r="http://schemas.openxmlformats.org/officeDocument/2006/relationships" r:id="rId4"/>
          </a:graphicData>
        </a:graphic>
      </p:graphicFrame>
      <p:sp>
        <p:nvSpPr>
          <p:cNvPr id="12" name="Oval 4">
            <a:extLst>
              <a:ext uri="{FF2B5EF4-FFF2-40B4-BE49-F238E27FC236}">
                <a16:creationId xmlns:a16="http://schemas.microsoft.com/office/drawing/2014/main" id="{72AEE233-3A2A-4C1C-938E-75CEC3195DDF}"/>
              </a:ext>
            </a:extLst>
          </p:cNvPr>
          <p:cNvSpPr/>
          <p:nvPr/>
        </p:nvSpPr>
        <p:spPr>
          <a:xfrm>
            <a:off x="6848231" y="968104"/>
            <a:ext cx="1968499" cy="1599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GB" sz="2400" kern="1200" dirty="0">
                <a:latin typeface="AQA Chevin Pro Medium" panose="020F0603030000060003" pitchFamily="34" charset="0"/>
              </a:rPr>
              <a:t>More likely to obtain 1</a:t>
            </a:r>
            <a:r>
              <a:rPr lang="en-GB" sz="2400" kern="1200" baseline="30000" dirty="0">
                <a:latin typeface="AQA Chevin Pro Medium" panose="020F0603030000060003" pitchFamily="34" charset="0"/>
              </a:rPr>
              <a:t>st</a:t>
            </a:r>
            <a:r>
              <a:rPr lang="en-GB" sz="2400" kern="1200" dirty="0">
                <a:latin typeface="AQA Chevin Pro Medium" panose="020F0603030000060003" pitchFamily="34" charset="0"/>
              </a:rPr>
              <a:t> or 2:1</a:t>
            </a:r>
            <a:endParaRPr lang="en-GB" sz="2400" baseline="60000" dirty="0">
              <a:latin typeface="AQA Chevin Pro Medium" panose="020F0603030000060003" pitchFamily="34" charset="0"/>
            </a:endParaRPr>
          </a:p>
          <a:p>
            <a:pPr lvl="0" algn="ctr" defTabSz="1733550">
              <a:lnSpc>
                <a:spcPct val="90000"/>
              </a:lnSpc>
              <a:spcBef>
                <a:spcPct val="0"/>
              </a:spcBef>
              <a:spcAft>
                <a:spcPct val="35000"/>
              </a:spcAft>
            </a:pPr>
            <a:endParaRPr lang="en-GB" sz="1200" b="1" kern="1200" baseline="60000" dirty="0"/>
          </a:p>
          <a:p>
            <a:pPr lvl="0" algn="ctr" defTabSz="1733550">
              <a:lnSpc>
                <a:spcPct val="90000"/>
              </a:lnSpc>
              <a:spcBef>
                <a:spcPct val="0"/>
              </a:spcBef>
              <a:spcAft>
                <a:spcPct val="35000"/>
              </a:spcAft>
            </a:pPr>
            <a:r>
              <a:rPr lang="en-GB" sz="1200" b="1" kern="1200" baseline="60000" dirty="0"/>
              <a:t>Thompson and Jones</a:t>
            </a:r>
          </a:p>
          <a:p>
            <a:pPr lvl="0" algn="ctr" defTabSz="1733550">
              <a:lnSpc>
                <a:spcPct val="90000"/>
              </a:lnSpc>
              <a:spcBef>
                <a:spcPct val="0"/>
              </a:spcBef>
              <a:spcAft>
                <a:spcPct val="35000"/>
              </a:spcAft>
            </a:pPr>
            <a:r>
              <a:rPr lang="en-GB" sz="1200" b="1" kern="1200" baseline="60000" dirty="0"/>
              <a:t>(2016)</a:t>
            </a:r>
          </a:p>
        </p:txBody>
      </p:sp>
      <p:pic>
        <p:nvPicPr>
          <p:cNvPr id="19" name="Picture 18">
            <a:extLst>
              <a:ext uri="{FF2B5EF4-FFF2-40B4-BE49-F238E27FC236}">
                <a16:creationId xmlns:a16="http://schemas.microsoft.com/office/drawing/2014/main" id="{029D1DBA-4D8A-4C4A-AF1E-973D636C133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rot="14098479" flipH="1">
            <a:off x="7363606" y="3052166"/>
            <a:ext cx="639050" cy="1135825"/>
          </a:xfrm>
          <a:prstGeom prst="rect">
            <a:avLst/>
          </a:prstGeom>
        </p:spPr>
      </p:pic>
      <p:pic>
        <p:nvPicPr>
          <p:cNvPr id="2" name="Picture 1" descr="A picture containing vector graphics&#10;&#10;Description generated with very high confidence">
            <a:extLst>
              <a:ext uri="{FF2B5EF4-FFF2-40B4-BE49-F238E27FC236}">
                <a16:creationId xmlns:a16="http://schemas.microsoft.com/office/drawing/2014/main" id="{99C8521A-BE99-E125-B35F-324267F5F0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5178" y="6349178"/>
            <a:ext cx="508822" cy="508822"/>
          </a:xfrm>
          <a:prstGeom prst="rect">
            <a:avLst/>
          </a:prstGeom>
        </p:spPr>
      </p:pic>
    </p:spTree>
    <p:extLst>
      <p:ext uri="{BB962C8B-B14F-4D97-AF65-F5344CB8AC3E}">
        <p14:creationId xmlns:p14="http://schemas.microsoft.com/office/powerpoint/2010/main" val="206727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6AAB-F2C4-4FC6-91BC-92EE8A30A833}"/>
              </a:ext>
            </a:extLst>
          </p:cNvPr>
          <p:cNvSpPr>
            <a:spLocks noGrp="1"/>
          </p:cNvSpPr>
          <p:nvPr>
            <p:ph type="title"/>
          </p:nvPr>
        </p:nvSpPr>
        <p:spPr/>
        <p:txBody>
          <a:bodyPr/>
          <a:lstStyle/>
          <a:p>
            <a:r>
              <a:rPr lang="en-US" dirty="0">
                <a:latin typeface="AQA Chevin Pro Light" panose="020F0303030000060003" pitchFamily="34" charset="0"/>
              </a:rPr>
              <a:t>Be seen in the workplace</a:t>
            </a:r>
            <a:endParaRPr lang="en-GB" dirty="0">
              <a:latin typeface="AQA Chevin Pro Light" panose="020F0303030000060003" pitchFamily="34" charset="0"/>
            </a:endParaRPr>
          </a:p>
        </p:txBody>
      </p:sp>
      <p:grpSp>
        <p:nvGrpSpPr>
          <p:cNvPr id="73" name="Group 72">
            <a:extLst>
              <a:ext uri="{FF2B5EF4-FFF2-40B4-BE49-F238E27FC236}">
                <a16:creationId xmlns:a16="http://schemas.microsoft.com/office/drawing/2014/main" id="{71AD0A94-0025-44A6-BB41-23E24237873A}"/>
              </a:ext>
            </a:extLst>
          </p:cNvPr>
          <p:cNvGrpSpPr/>
          <p:nvPr/>
        </p:nvGrpSpPr>
        <p:grpSpPr>
          <a:xfrm>
            <a:off x="480614" y="1313515"/>
            <a:ext cx="2099008" cy="2226853"/>
            <a:chOff x="608211" y="2386528"/>
            <a:chExt cx="1519200" cy="1774800"/>
          </a:xfrm>
        </p:grpSpPr>
        <p:sp>
          <p:nvSpPr>
            <p:cNvPr id="83" name="Freeform: Shape 82">
              <a:extLst>
                <a:ext uri="{FF2B5EF4-FFF2-40B4-BE49-F238E27FC236}">
                  <a16:creationId xmlns:a16="http://schemas.microsoft.com/office/drawing/2014/main" id="{712A3779-C085-4384-BAF1-2807D5E2EF9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4" name="Rectangle 83">
              <a:extLst>
                <a:ext uri="{FF2B5EF4-FFF2-40B4-BE49-F238E27FC236}">
                  <a16:creationId xmlns:a16="http://schemas.microsoft.com/office/drawing/2014/main" id="{98CAFD67-47D5-4370-8466-00799F3597A9}"/>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pPr>
              <a:r>
                <a:rPr lang="en-GB" sz="2000" b="1" dirty="0">
                  <a:solidFill>
                    <a:srgbClr val="91BCD7"/>
                  </a:solidFill>
                </a:rPr>
                <a:t>Gain </a:t>
              </a:r>
            </a:p>
            <a:p>
              <a:pPr algn="ctr" defTabSz="622300">
                <a:lnSpc>
                  <a:spcPct val="90000"/>
                </a:lnSpc>
                <a:spcBef>
                  <a:spcPct val="0"/>
                </a:spcBef>
              </a:pPr>
              <a:r>
                <a:rPr lang="en-GB" sz="2000" b="1" dirty="0">
                  <a:solidFill>
                    <a:schemeClr val="tx1"/>
                  </a:solidFill>
                </a:rPr>
                <a:t>CV-worthy </a:t>
              </a:r>
              <a:r>
                <a:rPr lang="en-GB" sz="2000" b="1" dirty="0">
                  <a:solidFill>
                    <a:srgbClr val="91BCD7"/>
                  </a:solidFill>
                </a:rPr>
                <a:t>skills</a:t>
              </a:r>
              <a:endParaRPr lang="en-GB" sz="2000" b="1" baseline="60000" dirty="0">
                <a:solidFill>
                  <a:srgbClr val="91BCD7"/>
                </a:solidFill>
              </a:endParaRPr>
            </a:p>
          </p:txBody>
        </p:sp>
      </p:grpSp>
      <p:grpSp>
        <p:nvGrpSpPr>
          <p:cNvPr id="74" name="Group 73">
            <a:extLst>
              <a:ext uri="{FF2B5EF4-FFF2-40B4-BE49-F238E27FC236}">
                <a16:creationId xmlns:a16="http://schemas.microsoft.com/office/drawing/2014/main" id="{B374CC02-6AFF-4813-A6CA-15117E050BFB}"/>
              </a:ext>
            </a:extLst>
          </p:cNvPr>
          <p:cNvGrpSpPr/>
          <p:nvPr/>
        </p:nvGrpSpPr>
        <p:grpSpPr>
          <a:xfrm>
            <a:off x="2837530" y="1313515"/>
            <a:ext cx="2099008" cy="2226853"/>
            <a:chOff x="608211" y="2386528"/>
            <a:chExt cx="1519200" cy="1774800"/>
          </a:xfrm>
        </p:grpSpPr>
        <p:sp>
          <p:nvSpPr>
            <p:cNvPr id="81" name="Freeform: Shape 80">
              <a:extLst>
                <a:ext uri="{FF2B5EF4-FFF2-40B4-BE49-F238E27FC236}">
                  <a16:creationId xmlns:a16="http://schemas.microsoft.com/office/drawing/2014/main" id="{6DB63DA5-94A8-4BFA-A83C-CB1FD6F3BE79}"/>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2" name="Rectangle 81">
              <a:extLst>
                <a:ext uri="{FF2B5EF4-FFF2-40B4-BE49-F238E27FC236}">
                  <a16:creationId xmlns:a16="http://schemas.microsoft.com/office/drawing/2014/main" id="{C672C247-B0B2-4782-9A11-F1F3690EC28D}"/>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lvl="0" algn="ctr" defTabSz="1733550">
                <a:lnSpc>
                  <a:spcPct val="90000"/>
                </a:lnSpc>
                <a:spcBef>
                  <a:spcPct val="0"/>
                </a:spcBef>
                <a:spcAft>
                  <a:spcPct val="35000"/>
                </a:spcAft>
              </a:pPr>
              <a:r>
                <a:rPr lang="en-GB" sz="2000" b="1" dirty="0">
                  <a:solidFill>
                    <a:srgbClr val="91BCD7"/>
                  </a:solidFill>
                </a:rPr>
                <a:t>Learn</a:t>
              </a:r>
              <a:br>
                <a:rPr lang="en-GB" sz="2000" b="1" dirty="0">
                  <a:solidFill>
                    <a:srgbClr val="91BCD7"/>
                  </a:solidFill>
                </a:rPr>
              </a:br>
              <a:r>
                <a:rPr lang="en-GB" sz="2000" b="1" dirty="0">
                  <a:solidFill>
                    <a:srgbClr val="91BCD7"/>
                  </a:solidFill>
                </a:rPr>
                <a:t>how to </a:t>
              </a:r>
              <a:r>
                <a:rPr lang="en-GB" sz="2000" b="1" dirty="0">
                  <a:solidFill>
                    <a:schemeClr val="tx1"/>
                  </a:solidFill>
                </a:rPr>
                <a:t>interview</a:t>
              </a:r>
              <a:endParaRPr lang="en-GB" sz="2000" b="1" baseline="60000" dirty="0">
                <a:solidFill>
                  <a:schemeClr val="tx1"/>
                </a:solidFill>
              </a:endParaRPr>
            </a:p>
          </p:txBody>
        </p:sp>
      </p:grpSp>
      <p:grpSp>
        <p:nvGrpSpPr>
          <p:cNvPr id="75" name="Group 74">
            <a:extLst>
              <a:ext uri="{FF2B5EF4-FFF2-40B4-BE49-F238E27FC236}">
                <a16:creationId xmlns:a16="http://schemas.microsoft.com/office/drawing/2014/main" id="{47BB3768-69D8-4290-8E71-9D20796D9AFC}"/>
              </a:ext>
            </a:extLst>
          </p:cNvPr>
          <p:cNvGrpSpPr/>
          <p:nvPr/>
        </p:nvGrpSpPr>
        <p:grpSpPr>
          <a:xfrm>
            <a:off x="5192472" y="1313515"/>
            <a:ext cx="2099008" cy="2226853"/>
            <a:chOff x="608211" y="2386528"/>
            <a:chExt cx="1519200" cy="1774800"/>
          </a:xfrm>
        </p:grpSpPr>
        <p:sp>
          <p:nvSpPr>
            <p:cNvPr id="79" name="Freeform: Shape 78">
              <a:extLst>
                <a:ext uri="{FF2B5EF4-FFF2-40B4-BE49-F238E27FC236}">
                  <a16:creationId xmlns:a16="http://schemas.microsoft.com/office/drawing/2014/main" id="{ED04C5A4-8375-47DC-A3C9-429259B39EC5}"/>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0" name="Rectangle 79">
              <a:extLst>
                <a:ext uri="{FF2B5EF4-FFF2-40B4-BE49-F238E27FC236}">
                  <a16:creationId xmlns:a16="http://schemas.microsoft.com/office/drawing/2014/main" id="{468E26E2-5007-4B18-BE7D-D0F51C73F476}"/>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rgbClr val="91BCD7"/>
                  </a:solidFill>
                </a:rPr>
                <a:t>Improve</a:t>
              </a:r>
              <a:br>
                <a:rPr lang="en-GB" sz="2000" b="1" dirty="0">
                  <a:solidFill>
                    <a:srgbClr val="91BCD7"/>
                  </a:solidFill>
                </a:rPr>
              </a:br>
              <a:r>
                <a:rPr lang="en-GB" sz="2000" b="1" dirty="0">
                  <a:solidFill>
                    <a:srgbClr val="91BCD7"/>
                  </a:solidFill>
                </a:rPr>
                <a:t>your</a:t>
              </a:r>
              <a:br>
                <a:rPr lang="en-GB" sz="2000" b="1" dirty="0">
                  <a:solidFill>
                    <a:srgbClr val="91BCD7"/>
                  </a:solidFill>
                </a:rPr>
              </a:br>
              <a:r>
                <a:rPr lang="en-GB" sz="2000" b="1" dirty="0">
                  <a:solidFill>
                    <a:schemeClr val="tx1"/>
                  </a:solidFill>
                </a:rPr>
                <a:t>planning skills</a:t>
              </a:r>
              <a:endParaRPr lang="en-GB" sz="2000" b="1" baseline="60000" dirty="0">
                <a:solidFill>
                  <a:schemeClr val="tx1"/>
                </a:solidFill>
              </a:endParaRPr>
            </a:p>
          </p:txBody>
        </p:sp>
      </p:grpSp>
      <p:grpSp>
        <p:nvGrpSpPr>
          <p:cNvPr id="76" name="Group 75">
            <a:extLst>
              <a:ext uri="{FF2B5EF4-FFF2-40B4-BE49-F238E27FC236}">
                <a16:creationId xmlns:a16="http://schemas.microsoft.com/office/drawing/2014/main" id="{C572F6C4-AA81-47BE-B8F7-1FFD23B17DC7}"/>
              </a:ext>
            </a:extLst>
          </p:cNvPr>
          <p:cNvGrpSpPr/>
          <p:nvPr/>
        </p:nvGrpSpPr>
        <p:grpSpPr>
          <a:xfrm>
            <a:off x="5194446" y="3774019"/>
            <a:ext cx="2099008" cy="2226853"/>
            <a:chOff x="608211" y="2386528"/>
            <a:chExt cx="1519200" cy="1774800"/>
          </a:xfrm>
        </p:grpSpPr>
        <p:sp>
          <p:nvSpPr>
            <p:cNvPr id="77" name="Freeform: Shape 76">
              <a:extLst>
                <a:ext uri="{FF2B5EF4-FFF2-40B4-BE49-F238E27FC236}">
                  <a16:creationId xmlns:a16="http://schemas.microsoft.com/office/drawing/2014/main" id="{8E3EF3AE-EDCA-411F-89BA-65B228CDB6EC}"/>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78" name="Rectangle 77">
              <a:extLst>
                <a:ext uri="{FF2B5EF4-FFF2-40B4-BE49-F238E27FC236}">
                  <a16:creationId xmlns:a16="http://schemas.microsoft.com/office/drawing/2014/main" id="{13C23335-4F01-42DA-B01C-C64F6FC19DCC}"/>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622300">
                <a:lnSpc>
                  <a:spcPct val="90000"/>
                </a:lnSpc>
                <a:spcBef>
                  <a:spcPct val="0"/>
                </a:spcBef>
                <a:spcAft>
                  <a:spcPct val="35000"/>
                </a:spcAft>
              </a:pPr>
              <a:r>
                <a:rPr lang="en-GB" sz="2000" b="1" dirty="0">
                  <a:solidFill>
                    <a:srgbClr val="91BCD7"/>
                  </a:solidFill>
                </a:rPr>
                <a:t>Build your</a:t>
              </a:r>
              <a:br>
                <a:rPr lang="en-GB" sz="2000" b="1" dirty="0">
                  <a:solidFill>
                    <a:srgbClr val="91BCD7"/>
                  </a:solidFill>
                </a:rPr>
              </a:br>
              <a:r>
                <a:rPr lang="en-GB" sz="2000" b="1" dirty="0">
                  <a:solidFill>
                    <a:srgbClr val="91BCD7"/>
                  </a:solidFill>
                </a:rPr>
                <a:t>abilities in </a:t>
              </a:r>
              <a:r>
                <a:rPr lang="en-GB" sz="2000" b="1" dirty="0">
                  <a:solidFill>
                    <a:schemeClr val="tx1"/>
                  </a:solidFill>
                </a:rPr>
                <a:t>conducting research </a:t>
              </a:r>
              <a:endParaRPr lang="en-GB" sz="2000" b="1" baseline="60000" dirty="0">
                <a:solidFill>
                  <a:schemeClr val="tx1"/>
                </a:solidFill>
              </a:endParaRPr>
            </a:p>
          </p:txBody>
        </p:sp>
      </p:grpSp>
      <p:grpSp>
        <p:nvGrpSpPr>
          <p:cNvPr id="85" name="Group 84">
            <a:extLst>
              <a:ext uri="{FF2B5EF4-FFF2-40B4-BE49-F238E27FC236}">
                <a16:creationId xmlns:a16="http://schemas.microsoft.com/office/drawing/2014/main" id="{51E931FD-AA2A-4C8E-A23C-995B5BC78EF6}"/>
              </a:ext>
            </a:extLst>
          </p:cNvPr>
          <p:cNvGrpSpPr/>
          <p:nvPr/>
        </p:nvGrpSpPr>
        <p:grpSpPr>
          <a:xfrm>
            <a:off x="480614" y="3774019"/>
            <a:ext cx="2099008" cy="2226853"/>
            <a:chOff x="608211" y="2386528"/>
            <a:chExt cx="1519200" cy="1774800"/>
          </a:xfrm>
        </p:grpSpPr>
        <p:sp>
          <p:nvSpPr>
            <p:cNvPr id="86" name="Freeform: Shape 85">
              <a:extLst>
                <a:ext uri="{FF2B5EF4-FFF2-40B4-BE49-F238E27FC236}">
                  <a16:creationId xmlns:a16="http://schemas.microsoft.com/office/drawing/2014/main" id="{B9017B7B-0CAD-4C3F-BF45-56BDCF3C3108}"/>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87" name="Rectangle 86">
              <a:extLst>
                <a:ext uri="{FF2B5EF4-FFF2-40B4-BE49-F238E27FC236}">
                  <a16:creationId xmlns:a16="http://schemas.microsoft.com/office/drawing/2014/main" id="{D55A2CF2-8286-496F-A7B1-AE6488AB8613}"/>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16000" rtlCol="0" anchor="t" anchorCtr="0"/>
            <a:lstStyle/>
            <a:p>
              <a:pPr algn="ctr" defTabSz="711200">
                <a:lnSpc>
                  <a:spcPct val="90000"/>
                </a:lnSpc>
                <a:spcBef>
                  <a:spcPct val="0"/>
                </a:spcBef>
                <a:spcAft>
                  <a:spcPct val="35000"/>
                </a:spcAft>
              </a:pPr>
              <a:r>
                <a:rPr lang="en-GB" sz="2000" b="1" dirty="0">
                  <a:solidFill>
                    <a:srgbClr val="91BCD7"/>
                  </a:solidFill>
                </a:rPr>
                <a:t>Learn how</a:t>
              </a:r>
              <a:br>
                <a:rPr lang="en-GB" sz="2000" b="1" dirty="0">
                  <a:solidFill>
                    <a:srgbClr val="91BCD7"/>
                  </a:solidFill>
                </a:rPr>
              </a:br>
              <a:r>
                <a:rPr lang="en-GB" sz="2000" b="1" dirty="0">
                  <a:solidFill>
                    <a:srgbClr val="91BCD7"/>
                  </a:solidFill>
                </a:rPr>
                <a:t>to reflect on work and </a:t>
              </a:r>
              <a:r>
                <a:rPr lang="en-GB" sz="2000" b="1" dirty="0">
                  <a:solidFill>
                    <a:schemeClr val="tx1"/>
                  </a:solidFill>
                </a:rPr>
                <a:t>suggest improvements</a:t>
              </a:r>
              <a:endParaRPr lang="en-GB" sz="2000" b="1" baseline="60000" dirty="0">
                <a:solidFill>
                  <a:schemeClr val="tx1"/>
                </a:solidFill>
              </a:endParaRPr>
            </a:p>
          </p:txBody>
        </p:sp>
      </p:grpSp>
      <p:grpSp>
        <p:nvGrpSpPr>
          <p:cNvPr id="88" name="Group 87">
            <a:extLst>
              <a:ext uri="{FF2B5EF4-FFF2-40B4-BE49-F238E27FC236}">
                <a16:creationId xmlns:a16="http://schemas.microsoft.com/office/drawing/2014/main" id="{0CB536FD-8F78-4B2F-A3A6-013F63E4B823}"/>
              </a:ext>
            </a:extLst>
          </p:cNvPr>
          <p:cNvGrpSpPr/>
          <p:nvPr/>
        </p:nvGrpSpPr>
        <p:grpSpPr>
          <a:xfrm>
            <a:off x="2837530" y="3774019"/>
            <a:ext cx="2099008" cy="2226853"/>
            <a:chOff x="608211" y="2386528"/>
            <a:chExt cx="1519200" cy="1774800"/>
          </a:xfrm>
        </p:grpSpPr>
        <p:sp>
          <p:nvSpPr>
            <p:cNvPr id="89" name="Freeform: Shape 88">
              <a:extLst>
                <a:ext uri="{FF2B5EF4-FFF2-40B4-BE49-F238E27FC236}">
                  <a16:creationId xmlns:a16="http://schemas.microsoft.com/office/drawing/2014/main" id="{7E37C5B5-38C1-4BA4-87A0-988DCC371FCB}"/>
                </a:ext>
              </a:extLst>
            </p:cNvPr>
            <p:cNvSpPr/>
            <p:nvPr/>
          </p:nvSpPr>
          <p:spPr>
            <a:xfrm>
              <a:off x="608211" y="2386528"/>
              <a:ext cx="1519200" cy="1774800"/>
            </a:xfrm>
            <a:custGeom>
              <a:avLst/>
              <a:gdLst>
                <a:gd name="connsiteX0" fmla="*/ 1446413 w 1519200"/>
                <a:gd name="connsiteY0" fmla="*/ 1575235 h 1774800"/>
                <a:gd name="connsiteX1" fmla="*/ 1519200 w 1519200"/>
                <a:gd name="connsiteY1" fmla="*/ 1575235 h 1774800"/>
                <a:gd name="connsiteX2" fmla="*/ 1519200 w 1519200"/>
                <a:gd name="connsiteY2" fmla="*/ 1774800 h 1774800"/>
                <a:gd name="connsiteX3" fmla="*/ 1303439 w 1519200"/>
                <a:gd name="connsiteY3" fmla="*/ 1774800 h 1774800"/>
                <a:gd name="connsiteX4" fmla="*/ 1303439 w 1519200"/>
                <a:gd name="connsiteY4" fmla="*/ 1703524 h 1774800"/>
                <a:gd name="connsiteX5" fmla="*/ 1446413 w 1519200"/>
                <a:gd name="connsiteY5" fmla="*/ 1703524 h 1774800"/>
                <a:gd name="connsiteX6" fmla="*/ 0 w 1519200"/>
                <a:gd name="connsiteY6" fmla="*/ 1575235 h 1774800"/>
                <a:gd name="connsiteX7" fmla="*/ 72788 w 1519200"/>
                <a:gd name="connsiteY7" fmla="*/ 1575235 h 1774800"/>
                <a:gd name="connsiteX8" fmla="*/ 72788 w 1519200"/>
                <a:gd name="connsiteY8" fmla="*/ 1703524 h 1774800"/>
                <a:gd name="connsiteX9" fmla="*/ 215760 w 1519200"/>
                <a:gd name="connsiteY9" fmla="*/ 1703524 h 1774800"/>
                <a:gd name="connsiteX10" fmla="*/ 215760 w 1519200"/>
                <a:gd name="connsiteY10" fmla="*/ 1774800 h 1774800"/>
                <a:gd name="connsiteX11" fmla="*/ 0 w 1519200"/>
                <a:gd name="connsiteY11" fmla="*/ 1774800 h 1774800"/>
                <a:gd name="connsiteX12" fmla="*/ 1303439 w 1519200"/>
                <a:gd name="connsiteY12" fmla="*/ 0 h 1774800"/>
                <a:gd name="connsiteX13" fmla="*/ 1519200 w 1519200"/>
                <a:gd name="connsiteY13" fmla="*/ 0 h 1774800"/>
                <a:gd name="connsiteX14" fmla="*/ 1519200 w 1519200"/>
                <a:gd name="connsiteY14" fmla="*/ 214098 h 1774800"/>
                <a:gd name="connsiteX15" fmla="*/ 1446413 w 1519200"/>
                <a:gd name="connsiteY15" fmla="*/ 214098 h 1774800"/>
                <a:gd name="connsiteX16" fmla="*/ 1446413 w 1519200"/>
                <a:gd name="connsiteY16" fmla="*/ 71277 h 1774800"/>
                <a:gd name="connsiteX17" fmla="*/ 1303439 w 1519200"/>
                <a:gd name="connsiteY17" fmla="*/ 71277 h 1774800"/>
                <a:gd name="connsiteX18" fmla="*/ 0 w 1519200"/>
                <a:gd name="connsiteY18" fmla="*/ 0 h 1774800"/>
                <a:gd name="connsiteX19" fmla="*/ 215760 w 1519200"/>
                <a:gd name="connsiteY19" fmla="*/ 0 h 1774800"/>
                <a:gd name="connsiteX20" fmla="*/ 215760 w 1519200"/>
                <a:gd name="connsiteY20" fmla="*/ 71277 h 1774800"/>
                <a:gd name="connsiteX21" fmla="*/ 72788 w 1519200"/>
                <a:gd name="connsiteY21" fmla="*/ 71277 h 1774800"/>
                <a:gd name="connsiteX22" fmla="*/ 72788 w 1519200"/>
                <a:gd name="connsiteY22" fmla="*/ 214098 h 1774800"/>
                <a:gd name="connsiteX23" fmla="*/ 0 w 1519200"/>
                <a:gd name="connsiteY23" fmla="*/ 214098 h 17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9200" h="1774800">
                  <a:moveTo>
                    <a:pt x="1446413" y="1575235"/>
                  </a:moveTo>
                  <a:lnTo>
                    <a:pt x="1519200" y="1575235"/>
                  </a:lnTo>
                  <a:lnTo>
                    <a:pt x="1519200" y="1774800"/>
                  </a:lnTo>
                  <a:lnTo>
                    <a:pt x="1303439" y="1774800"/>
                  </a:lnTo>
                  <a:lnTo>
                    <a:pt x="1303439" y="1703524"/>
                  </a:lnTo>
                  <a:lnTo>
                    <a:pt x="1446413" y="1703524"/>
                  </a:lnTo>
                  <a:close/>
                  <a:moveTo>
                    <a:pt x="0" y="1575235"/>
                  </a:moveTo>
                  <a:lnTo>
                    <a:pt x="72788" y="1575235"/>
                  </a:lnTo>
                  <a:lnTo>
                    <a:pt x="72788" y="1703524"/>
                  </a:lnTo>
                  <a:lnTo>
                    <a:pt x="215760" y="1703524"/>
                  </a:lnTo>
                  <a:lnTo>
                    <a:pt x="215760" y="1774800"/>
                  </a:lnTo>
                  <a:lnTo>
                    <a:pt x="0" y="1774800"/>
                  </a:lnTo>
                  <a:close/>
                  <a:moveTo>
                    <a:pt x="1303439" y="0"/>
                  </a:moveTo>
                  <a:lnTo>
                    <a:pt x="1519200" y="0"/>
                  </a:lnTo>
                  <a:lnTo>
                    <a:pt x="1519200" y="214098"/>
                  </a:lnTo>
                  <a:lnTo>
                    <a:pt x="1446413" y="214098"/>
                  </a:lnTo>
                  <a:lnTo>
                    <a:pt x="1446413" y="71277"/>
                  </a:lnTo>
                  <a:lnTo>
                    <a:pt x="1303439" y="71277"/>
                  </a:lnTo>
                  <a:close/>
                  <a:moveTo>
                    <a:pt x="0" y="0"/>
                  </a:moveTo>
                  <a:lnTo>
                    <a:pt x="215760" y="0"/>
                  </a:lnTo>
                  <a:lnTo>
                    <a:pt x="215760" y="71277"/>
                  </a:lnTo>
                  <a:lnTo>
                    <a:pt x="72788" y="71277"/>
                  </a:lnTo>
                  <a:lnTo>
                    <a:pt x="72788" y="214098"/>
                  </a:lnTo>
                  <a:lnTo>
                    <a:pt x="0" y="214098"/>
                  </a:lnTo>
                  <a:close/>
                </a:path>
              </a:pathLst>
            </a:custGeom>
            <a:solidFill>
              <a:schemeClr val="bg1">
                <a:lumMod val="60000"/>
                <a:lumOff val="40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p>
          </p:txBody>
        </p:sp>
        <p:sp>
          <p:nvSpPr>
            <p:cNvPr id="90" name="Rectangle 89">
              <a:extLst>
                <a:ext uri="{FF2B5EF4-FFF2-40B4-BE49-F238E27FC236}">
                  <a16:creationId xmlns:a16="http://schemas.microsoft.com/office/drawing/2014/main" id="{CD430B94-45F9-4EB4-B480-D9068F56F429}"/>
                </a:ext>
              </a:extLst>
            </p:cNvPr>
            <p:cNvSpPr/>
            <p:nvPr/>
          </p:nvSpPr>
          <p:spPr>
            <a:xfrm>
              <a:off x="679570" y="2457804"/>
              <a:ext cx="1373625" cy="1632247"/>
            </a:xfrm>
            <a:prstGeom prst="rect">
              <a:avLst/>
            </a:prstGeom>
            <a:solidFill>
              <a:srgbClr val="326889"/>
            </a:solidFill>
            <a:ln w="25400">
              <a:solidFill>
                <a:srgbClr val="72AACC"/>
              </a:solidFill>
              <a:prstDash val="solid"/>
            </a:ln>
          </p:spPr>
          <p:style>
            <a:lnRef idx="1">
              <a:schemeClr val="accent1"/>
            </a:lnRef>
            <a:fillRef idx="3">
              <a:schemeClr val="accent1"/>
            </a:fillRef>
            <a:effectRef idx="2">
              <a:schemeClr val="accent1"/>
            </a:effectRef>
            <a:fontRef idx="minor">
              <a:schemeClr val="lt1"/>
            </a:fontRef>
          </p:style>
          <p:txBody>
            <a:bodyPr lIns="72000" tIns="252000" rIns="72000" bIns="252000" rtlCol="0" anchor="t" anchorCtr="0"/>
            <a:lstStyle/>
            <a:p>
              <a:pPr algn="ctr" defTabSz="711200">
                <a:lnSpc>
                  <a:spcPct val="90000"/>
                </a:lnSpc>
                <a:spcBef>
                  <a:spcPct val="0"/>
                </a:spcBef>
                <a:spcAft>
                  <a:spcPct val="35000"/>
                </a:spcAft>
              </a:pPr>
              <a:r>
                <a:rPr lang="en-GB" sz="2000" b="1" dirty="0">
                  <a:solidFill>
                    <a:srgbClr val="91BCD7"/>
                  </a:solidFill>
                </a:rPr>
                <a:t>Improve</a:t>
              </a:r>
              <a:br>
                <a:rPr lang="en-GB" sz="2000" b="1" dirty="0">
                  <a:solidFill>
                    <a:srgbClr val="91BCD7"/>
                  </a:solidFill>
                </a:rPr>
              </a:br>
              <a:r>
                <a:rPr lang="en-GB" sz="2000" b="1" dirty="0">
                  <a:solidFill>
                    <a:srgbClr val="91BCD7"/>
                  </a:solidFill>
                </a:rPr>
                <a:t>your </a:t>
              </a:r>
              <a:r>
                <a:rPr lang="en-GB" sz="2000" b="1" dirty="0">
                  <a:solidFill>
                    <a:schemeClr val="tx1"/>
                  </a:solidFill>
                </a:rPr>
                <a:t>time management</a:t>
              </a:r>
            </a:p>
          </p:txBody>
        </p:sp>
      </p:grpSp>
      <p:pic>
        <p:nvPicPr>
          <p:cNvPr id="91" name="Picture 90">
            <a:extLst>
              <a:ext uri="{FF2B5EF4-FFF2-40B4-BE49-F238E27FC236}">
                <a16:creationId xmlns:a16="http://schemas.microsoft.com/office/drawing/2014/main" id="{67BAD412-203A-436B-A61C-6F8EFCDC675E}"/>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7632846" y="745602"/>
            <a:ext cx="590384" cy="1135825"/>
          </a:xfrm>
          <a:prstGeom prst="rect">
            <a:avLst/>
          </a:prstGeom>
        </p:spPr>
      </p:pic>
      <p:pic>
        <p:nvPicPr>
          <p:cNvPr id="4" name="Picture 3" descr="A picture containing vector graphics&#10;&#10;Description generated with very high confidence">
            <a:extLst>
              <a:ext uri="{FF2B5EF4-FFF2-40B4-BE49-F238E27FC236}">
                <a16:creationId xmlns:a16="http://schemas.microsoft.com/office/drawing/2014/main" id="{0C57C179-CB02-DEAC-5002-CF64ED236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5178" y="6349178"/>
            <a:ext cx="508822" cy="508822"/>
          </a:xfrm>
          <a:prstGeom prst="rect">
            <a:avLst/>
          </a:prstGeom>
        </p:spPr>
      </p:pic>
    </p:spTree>
    <p:extLst>
      <p:ext uri="{BB962C8B-B14F-4D97-AF65-F5344CB8AC3E}">
        <p14:creationId xmlns:p14="http://schemas.microsoft.com/office/powerpoint/2010/main" val="3603541085"/>
      </p:ext>
    </p:extLst>
  </p:cSld>
  <p:clrMapOvr>
    <a:masterClrMapping/>
  </p:clrMapOvr>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1625c4-e92c-4023-b836-2b6d7edcb1c1">
      <Terms xmlns="http://schemas.microsoft.com/office/infopath/2007/PartnerControls"/>
    </lcf76f155ced4ddcb4097134ff3c332f>
    <TaxCatchAll xmlns="05f1579e-d71e-4220-b327-1d9af5ad11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D6950289EA72408316014E58E4DEC2" ma:contentTypeVersion="18" ma:contentTypeDescription="Create a new document." ma:contentTypeScope="" ma:versionID="9484dcd76b6a68e6d5ce0e0f5f2c1907">
  <xsd:schema xmlns:xsd="http://www.w3.org/2001/XMLSchema" xmlns:xs="http://www.w3.org/2001/XMLSchema" xmlns:p="http://schemas.microsoft.com/office/2006/metadata/properties" xmlns:ns2="c21625c4-e92c-4023-b836-2b6d7edcb1c1" xmlns:ns3="05f1579e-d71e-4220-b327-1d9af5ad114e" targetNamespace="http://schemas.microsoft.com/office/2006/metadata/properties" ma:root="true" ma:fieldsID="bfa7cea153332677970115da510db198" ns2:_="" ns3:_="">
    <xsd:import namespace="c21625c4-e92c-4023-b836-2b6d7edcb1c1"/>
    <xsd:import namespace="05f1579e-d71e-4220-b327-1d9af5ad11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625c4-e92c-4023-b836-2b6d7edcb1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01f4c7-9dc6-41d9-979b-f5b752bbaa5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1579e-d71e-4220-b327-1d9af5ad11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a833f5-8da6-437d-8fa4-676adce56343}" ma:internalName="TaxCatchAll" ma:showField="CatchAllData" ma:web="05f1579e-d71e-4220-b327-1d9af5ad1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7D7CE-4AFA-4539-99BF-53FBDDF8AF4A}">
  <ds:schemaRefs>
    <ds:schemaRef ds:uri="http://schemas.microsoft.com/sharepoint/v3/contenttype/forms"/>
  </ds:schemaRefs>
</ds:datastoreItem>
</file>

<file path=customXml/itemProps2.xml><?xml version="1.0" encoding="utf-8"?>
<ds:datastoreItem xmlns:ds="http://schemas.openxmlformats.org/officeDocument/2006/customXml" ds:itemID="{CA431CAD-9456-43C3-B6B0-2B4C8311B710}">
  <ds:schemaRefs>
    <ds:schemaRef ds:uri="http://schemas.microsoft.com/office/2006/metadata/properties"/>
    <ds:schemaRef ds:uri="http://schemas.microsoft.com/office/infopath/2007/PartnerControls"/>
    <ds:schemaRef ds:uri="c21625c4-e92c-4023-b836-2b6d7edcb1c1"/>
    <ds:schemaRef ds:uri="05f1579e-d71e-4220-b327-1d9af5ad114e"/>
  </ds:schemaRefs>
</ds:datastoreItem>
</file>

<file path=customXml/itemProps3.xml><?xml version="1.0" encoding="utf-8"?>
<ds:datastoreItem xmlns:ds="http://schemas.openxmlformats.org/officeDocument/2006/customXml" ds:itemID="{B82D70ED-0742-4F24-BED7-290347393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625c4-e92c-4023-b836-2b6d7edcb1c1"/>
    <ds:schemaRef ds:uri="05f1579e-d71e-4220-b327-1d9af5ad11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AQA Presentation</Template>
  <TotalTime>26</TotalTime>
  <Words>714</Words>
  <Application>Microsoft Office PowerPoint</Application>
  <PresentationFormat>On-screen Show (4:3)</PresentationFormat>
  <Paragraphs>112</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AQA Chevin Pro Medium</vt:lpstr>
      <vt:lpstr>Arial</vt:lpstr>
      <vt:lpstr>AQA Chevin Pro Light</vt:lpstr>
      <vt:lpstr>Calibri</vt:lpstr>
      <vt:lpstr>AQA Presentation</vt:lpstr>
      <vt:lpstr>PowerPoint Presentation</vt:lpstr>
      <vt:lpstr>Taught skills </vt:lpstr>
      <vt:lpstr>Assessment</vt:lpstr>
      <vt:lpstr>Teaching + learning</vt:lpstr>
      <vt:lpstr>Discover your true passions</vt:lpstr>
      <vt:lpstr>Be seen by universities</vt:lpstr>
      <vt:lpstr>Set yourself apart from the rest</vt:lpstr>
      <vt:lpstr>Set yourself apart from the rest</vt:lpstr>
      <vt:lpstr>Be seen in the workplace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Student recruitment: PowerPoint for teacher presentations for Project Qualifications</dc:title>
  <dc:creator>AQA</dc:creator>
  <cp:lastModifiedBy>Selena Burroughs</cp:lastModifiedBy>
  <cp:revision>25</cp:revision>
  <dcterms:created xsi:type="dcterms:W3CDTF">2014-07-22T14:33:20Z</dcterms:created>
  <dcterms:modified xsi:type="dcterms:W3CDTF">2023-10-15T19:51:35Z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0x01010044D6950289EA72408316014E58E4DEC2</vt:lpwstr>
  </property>
  <property fmtid="{D5CDD505-2E9C-101B-9397-08002B2CF9AE}" pid="3" name="MediaServiceImageTags">
    <vt:lpwstr/>
  </property>
</Properties>
</file>