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handoutMasterIdLst>
    <p:handoutMasterId r:id="rId10"/>
  </p:handoutMasterIdLst>
  <p:sldIdLst>
    <p:sldId id="321" r:id="rId5"/>
    <p:sldId id="270" r:id="rId6"/>
    <p:sldId id="393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7AA1208-99E5-41E5-BB64-0DE3E6DB37EF}">
          <p14:sldIdLst>
            <p14:sldId id="321"/>
            <p14:sldId id="270"/>
            <p14:sldId id="393"/>
            <p14:sldId id="279"/>
          </p14:sldIdLst>
        </p14:section>
        <p14:section name="Untitled Section" id="{923EACE1-0D24-4B2C-9FB5-DFE4C12C87C1}">
          <p14:sldIdLst/>
        </p14:section>
      </p14:sectionLst>
    </p:ex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E5F092-51C8-422E-8FBF-1DFDA0C82C32}" v="207" dt="2022-11-14T14:20:48.3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9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4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4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600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anchor="b" anchorCtr="0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>
            <a:noAutofit/>
          </a:bodyPr>
          <a:lstStyle/>
          <a:p>
            <a:r>
              <a:rPr lang="en-US" dirty="0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20">
            <a:extLst>
              <a:ext uri="{FF2B5EF4-FFF2-40B4-BE49-F238E27FC236}">
                <a16:creationId xmlns:a16="http://schemas.microsoft.com/office/drawing/2014/main" id="{3BDBC526-6DCD-4FF6-8395-D8C22E46E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 useBgFill="1">
        <p:nvSpPr>
          <p:cNvPr id="44" name="Rectangle 26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Algorithms</a:t>
            </a:r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361E9ADB-7377-4CF1-9AE4-AEFBDEBEEE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6825"/>
          <a:stretch/>
        </p:blipFill>
        <p:spPr>
          <a:xfrm>
            <a:off x="20" y="1"/>
            <a:ext cx="12191980" cy="3777175"/>
          </a:xfrm>
          <a:custGeom>
            <a:avLst/>
            <a:gdLst/>
            <a:ahLst/>
            <a:cxnLst/>
            <a:rect l="l" t="t" r="r" b="b"/>
            <a:pathLst>
              <a:path w="12192000" h="3777175">
                <a:moveTo>
                  <a:pt x="0" y="0"/>
                </a:moveTo>
                <a:lnTo>
                  <a:pt x="12192000" y="0"/>
                </a:lnTo>
                <a:lnTo>
                  <a:pt x="12192000" y="3777175"/>
                </a:lnTo>
                <a:lnTo>
                  <a:pt x="0" y="3777175"/>
                </a:lnTo>
                <a:close/>
              </a:path>
            </a:pathLst>
          </a:custGeom>
        </p:spPr>
      </p:pic>
      <p:sp>
        <p:nvSpPr>
          <p:cNvPr id="45" name="Oval 28">
            <a:extLst>
              <a:ext uri="{FF2B5EF4-FFF2-40B4-BE49-F238E27FC236}">
                <a16:creationId xmlns:a16="http://schemas.microsoft.com/office/drawing/2014/main" id="{C5D31EF7-7A67-43B2-8B5E-B4A6241B1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13" y="360283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29F70-04F7-4C70-BCF8-D4371F5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3302E-502D-4151-81C9-5FD6AF95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endParaRPr lang="en-US" kern="1200" dirty="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BA1B0FB-D917-4C8C-928F-313BD683BF39}" type="slidenum">
              <a:rPr lang="en-US" smtClean="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380EED-D8EF-8374-C434-5F24DFB4A2C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821381" y="4848212"/>
            <a:ext cx="6625496" cy="1563688"/>
          </a:xfrm>
        </p:spPr>
        <p:txBody>
          <a:bodyPr/>
          <a:lstStyle/>
          <a:p>
            <a:r>
              <a:rPr lang="en-GB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“Don’t be scared.  Universities love </a:t>
            </a: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Further Maths</a:t>
            </a:r>
            <a:r>
              <a:rPr lang="en-GB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.” </a:t>
            </a:r>
            <a:b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en-GB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Callum Bauer, Year 13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56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D10F3D66-0109-4903-90B9-66D0E288F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79261" y="2030035"/>
            <a:ext cx="1335600" cy="1262947"/>
            <a:chOff x="10145015" y="2343978"/>
            <a:chExt cx="1335600" cy="1262947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7DAB968-9B52-4EFF-AD39-7657DFEA6E48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62BE440-9634-4380-B142-5DB692420C52}"/>
                </a:ext>
              </a:extLst>
            </p:cNvPr>
            <p:cNvSpPr/>
            <p:nvPr/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4B18D636-CC10-4B1E-AA38-419DCCF2D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>
            <a:normAutofit/>
          </a:bodyPr>
          <a:lstStyle/>
          <a:p>
            <a:r>
              <a:rPr lang="en-US" dirty="0"/>
              <a:t> Proof by Induction</a:t>
            </a:r>
            <a:b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1DB251F7-EBE7-46AC-A920-FFE2C5AF68E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50863" y="2427370"/>
                <a:ext cx="5429114" cy="3515555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𝟏</m:t>
                      </m:r>
                      <m:r>
                        <a:rPr lang="en-GB" sz="2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GB" sz="2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𝟐</m:t>
                      </m:r>
                      <m:r>
                        <a:rPr lang="en-GB" sz="2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GB" sz="2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𝟑</m:t>
                      </m:r>
                      <m:r>
                        <a:rPr lang="en-GB" sz="2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+…+</m:t>
                      </m:r>
                      <m:r>
                        <a:rPr lang="en-GB" sz="2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𝒏</m:t>
                      </m:r>
                      <m:r>
                        <a:rPr lang="en-GB" sz="2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𝒏</m:t>
                      </m:r>
                      <m:r>
                        <a:rPr lang="en-GB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</m:t>
                      </m:r>
                      <m:r>
                        <a:rPr lang="en-GB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𝒏</m:t>
                      </m:r>
                      <m:r>
                        <a:rPr lang="en-GB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GB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𝟏</m:t>
                      </m:r>
                      <m:r>
                        <a:rPr lang="en-GB" sz="2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GB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1DB251F7-EBE7-46AC-A920-FFE2C5AF68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50863" y="2427370"/>
                <a:ext cx="5429114" cy="351555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4E2FE091-08E8-D3DE-7353-161968237B5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6212025" y="2013743"/>
            <a:ext cx="5437187" cy="3058417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29F70-04F7-4C70-BCF8-D4371F5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3302E-502D-4151-81C9-5FD6AF95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6F3814E-455F-456B-B1AF-7B993965A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295775" y="0"/>
            <a:ext cx="360000" cy="274638"/>
          </a:xfrm>
          <a:custGeom>
            <a:avLst/>
            <a:gdLst>
              <a:gd name="connsiteX0" fmla="*/ 30714 w 360000"/>
              <a:gd name="connsiteY0" fmla="*/ 0 h 274638"/>
              <a:gd name="connsiteX1" fmla="*/ 329286 w 360000"/>
              <a:gd name="connsiteY1" fmla="*/ 0 h 274638"/>
              <a:gd name="connsiteX2" fmla="*/ 345855 w 360000"/>
              <a:gd name="connsiteY2" fmla="*/ 24574 h 274638"/>
              <a:gd name="connsiteX3" fmla="*/ 360000 w 360000"/>
              <a:gd name="connsiteY3" fmla="*/ 94638 h 274638"/>
              <a:gd name="connsiteX4" fmla="*/ 180000 w 360000"/>
              <a:gd name="connsiteY4" fmla="*/ 274638 h 274638"/>
              <a:gd name="connsiteX5" fmla="*/ 0 w 360000"/>
              <a:gd name="connsiteY5" fmla="*/ 94638 h 274638"/>
              <a:gd name="connsiteX6" fmla="*/ 14145 w 360000"/>
              <a:gd name="connsiteY6" fmla="*/ 24574 h 27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000" h="274638">
                <a:moveTo>
                  <a:pt x="30714" y="0"/>
                </a:moveTo>
                <a:lnTo>
                  <a:pt x="329286" y="0"/>
                </a:lnTo>
                <a:lnTo>
                  <a:pt x="345855" y="24574"/>
                </a:lnTo>
                <a:cubicBezTo>
                  <a:pt x="354963" y="46109"/>
                  <a:pt x="360000" y="69785"/>
                  <a:pt x="360000" y="94638"/>
                </a:cubicBezTo>
                <a:cubicBezTo>
                  <a:pt x="360000" y="194049"/>
                  <a:pt x="279411" y="274638"/>
                  <a:pt x="180000" y="274638"/>
                </a:cubicBezTo>
                <a:cubicBezTo>
                  <a:pt x="80589" y="274638"/>
                  <a:pt x="0" y="194049"/>
                  <a:pt x="0" y="94638"/>
                </a:cubicBezTo>
                <a:cubicBezTo>
                  <a:pt x="0" y="69785"/>
                  <a:pt x="5037" y="46109"/>
                  <a:pt x="14145" y="24574"/>
                </a:cubicBezTo>
                <a:close/>
              </a:path>
            </a:pathLst>
          </a:cu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4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B18D636-CC10-4B1E-AA38-419DCCF2D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>
            <a:normAutofit/>
          </a:bodyPr>
          <a:lstStyle/>
          <a:p>
            <a:r>
              <a:rPr lang="en-US" dirty="0"/>
              <a:t> Matrices</a:t>
            </a:r>
            <a:b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1DB251F7-EBE7-46AC-A920-FFE2C5AF68E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50863" y="1533236"/>
                <a:ext cx="5429114" cy="4409689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𝟑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𝒙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𝟔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𝒚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𝟐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𝒛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𝟔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𝒙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𝟒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𝒚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𝟓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𝒛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𝟗</m:t>
                      </m:r>
                    </m:oMath>
                  </m:oMathPara>
                </a14:m>
                <a:endParaRPr lang="en-GB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𝟐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𝒙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𝟕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𝒚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𝟖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𝒛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𝟕</m:t>
                      </m:r>
                    </m:oMath>
                  </m:oMathPara>
                </a14:m>
                <a:endParaRPr lang="en-GB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GB" b="1" dirty="0">
                  <a:latin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𝒙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𝒚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𝒛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=</m:t>
                      </m:r>
                      <m:sSup>
                        <m:sSupPr>
                          <m:ctrlPr>
                            <a:rPr lang="en-GB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  <m:t>𝟑</m:t>
                                    </m:r>
                                  </m:e>
                                  <m:e>
                                    <m:r>
                                      <a:rPr lang="en-GB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  <m:t>𝟔</m:t>
                                    </m:r>
                                  </m:e>
                                  <m:e>
                                    <m:r>
                                      <a:rPr lang="en-GB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  <m:t>𝟐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  <m:t>𝟔</m:t>
                                    </m:r>
                                  </m:e>
                                  <m:e>
                                    <m:r>
                                      <a:rPr lang="en-GB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  <m:t>𝟒</m:t>
                                    </m:r>
                                  </m:e>
                                  <m:e>
                                    <m:r>
                                      <a:rPr lang="en-GB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  <m:t>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  <m:t>𝟐</m:t>
                                    </m:r>
                                  </m:e>
                                  <m:e>
                                    <m:r>
                                      <a:rPr lang="en-GB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  <m:t>𝟕</m:t>
                                    </m:r>
                                  </m:e>
                                  <m:e>
                                    <m:r>
                                      <a:rPr lang="en-GB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  <m:t>𝟖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−</m:t>
                          </m:r>
                          <m:r>
                            <a:rPr lang="en-GB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GB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𝟗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𝟕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1DB251F7-EBE7-46AC-A920-FFE2C5AF68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50863" y="1533236"/>
                <a:ext cx="5429114" cy="4409689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80D69EC6-6957-0CBD-6F4A-91610D77F51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5813820" y="2051869"/>
            <a:ext cx="6000750" cy="3372422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29F70-04F7-4C70-BCF8-D4371F5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3302E-502D-4151-81C9-5FD6AF95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6F3814E-455F-456B-B1AF-7B993965A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295775" y="0"/>
            <a:ext cx="360000" cy="274638"/>
          </a:xfrm>
          <a:custGeom>
            <a:avLst/>
            <a:gdLst>
              <a:gd name="connsiteX0" fmla="*/ 30714 w 360000"/>
              <a:gd name="connsiteY0" fmla="*/ 0 h 274638"/>
              <a:gd name="connsiteX1" fmla="*/ 329286 w 360000"/>
              <a:gd name="connsiteY1" fmla="*/ 0 h 274638"/>
              <a:gd name="connsiteX2" fmla="*/ 345855 w 360000"/>
              <a:gd name="connsiteY2" fmla="*/ 24574 h 274638"/>
              <a:gd name="connsiteX3" fmla="*/ 360000 w 360000"/>
              <a:gd name="connsiteY3" fmla="*/ 94638 h 274638"/>
              <a:gd name="connsiteX4" fmla="*/ 180000 w 360000"/>
              <a:gd name="connsiteY4" fmla="*/ 274638 h 274638"/>
              <a:gd name="connsiteX5" fmla="*/ 0 w 360000"/>
              <a:gd name="connsiteY5" fmla="*/ 94638 h 274638"/>
              <a:gd name="connsiteX6" fmla="*/ 14145 w 360000"/>
              <a:gd name="connsiteY6" fmla="*/ 24574 h 27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000" h="274638">
                <a:moveTo>
                  <a:pt x="30714" y="0"/>
                </a:moveTo>
                <a:lnTo>
                  <a:pt x="329286" y="0"/>
                </a:lnTo>
                <a:lnTo>
                  <a:pt x="345855" y="24574"/>
                </a:lnTo>
                <a:cubicBezTo>
                  <a:pt x="354963" y="46109"/>
                  <a:pt x="360000" y="69785"/>
                  <a:pt x="360000" y="94638"/>
                </a:cubicBezTo>
                <a:cubicBezTo>
                  <a:pt x="360000" y="194049"/>
                  <a:pt x="279411" y="274638"/>
                  <a:pt x="180000" y="274638"/>
                </a:cubicBezTo>
                <a:cubicBezTo>
                  <a:pt x="80589" y="274638"/>
                  <a:pt x="0" y="194049"/>
                  <a:pt x="0" y="94638"/>
                </a:cubicBezTo>
                <a:cubicBezTo>
                  <a:pt x="0" y="69785"/>
                  <a:pt x="5037" y="46109"/>
                  <a:pt x="14145" y="24574"/>
                </a:cubicBezTo>
                <a:close/>
              </a:path>
            </a:pathLst>
          </a:cu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2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3">
                <a:extLst>
                  <a:ext uri="{FF2B5EF4-FFF2-40B4-BE49-F238E27FC236}">
                    <a16:creationId xmlns:a16="http://schemas.microsoft.com/office/drawing/2014/main" id="{C15EE852-24F1-4643-8082-AB45CFF2BA1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550864" y="549275"/>
                <a:ext cx="3566160" cy="3384550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GB" sz="3600" dirty="0"/>
                  <a:t>Complex numbers</a:t>
                </a:r>
                <a:br>
                  <a:rPr lang="en-GB" i="1" dirty="0"/>
                </a:br>
                <a:br>
                  <a:rPr lang="en-GB" i="1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+1=0</m:t>
                      </m:r>
                    </m:oMath>
                  </m:oMathPara>
                </a14:m>
                <a:br>
                  <a:rPr lang="en-GB" dirty="0"/>
                </a:br>
                <a:br>
                  <a:rPr lang="en-GB" sz="36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</a:br>
                <a:br>
                  <a:rPr lang="en-GB" sz="3600" i="1" dirty="0">
                    <a:latin typeface="Cambria Math" panose="02040503050406030204" pitchFamily="18" charset="0"/>
                    <a:ea typeface="Times New Roman" panose="02020603050405020304" pitchFamily="18" charset="0"/>
                  </a:rPr>
                </a:br>
                <a:br>
                  <a:rPr lang="en-GB" sz="3600" i="1" dirty="0">
                    <a:latin typeface="Cambria Math" panose="02040503050406030204" pitchFamily="18" charset="0"/>
                    <a:ea typeface="Times New Roman" panose="02020603050405020304" pitchFamily="18" charset="0"/>
                  </a:rPr>
                </a:br>
                <a:b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14" name="Title 13">
                <a:extLst>
                  <a:ext uri="{FF2B5EF4-FFF2-40B4-BE49-F238E27FC236}">
                    <a16:creationId xmlns:a16="http://schemas.microsoft.com/office/drawing/2014/main" id="{C15EE852-24F1-4643-8082-AB45CFF2BA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50864" y="549275"/>
                <a:ext cx="3566160" cy="3384550"/>
              </a:xfrm>
              <a:blipFill>
                <a:blip r:embed="rId2"/>
                <a:stretch>
                  <a:fillRect l="-684" t="-7387" r="-4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Content Placeholder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708BCF2-4B29-7281-A932-E4E86ED5651D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3"/>
          <a:stretch>
            <a:fillRect/>
          </a:stretch>
        </p:blipFill>
        <p:spPr>
          <a:xfrm>
            <a:off x="923290" y="2706255"/>
            <a:ext cx="3411760" cy="2843133"/>
          </a:xfrm>
        </p:spPr>
      </p:pic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301557C2-9072-409B-88EC-E8577CEFCA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/>
          <a:stretch/>
        </p:blipFill>
        <p:spPr>
          <a:xfrm>
            <a:off x="5569949" y="756050"/>
            <a:ext cx="5064107" cy="4933553"/>
          </a:xfrm>
        </p:spPr>
      </p:pic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8310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21625c4-e92c-4023-b836-2b6d7edcb1c1">
      <Terms xmlns="http://schemas.microsoft.com/office/infopath/2007/PartnerControls"/>
    </lcf76f155ced4ddcb4097134ff3c332f>
    <TaxCatchAll xmlns="05f1579e-d71e-4220-b327-1d9af5ad114e" xsi:nil="true"/>
    <MediaServiceKeyPoints xmlns="c21625c4-e92c-4023-b836-2b6d7edcb1c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D6950289EA72408316014E58E4DEC2" ma:contentTypeVersion="18" ma:contentTypeDescription="Create a new document." ma:contentTypeScope="" ma:versionID="9484dcd76b6a68e6d5ce0e0f5f2c1907">
  <xsd:schema xmlns:xsd="http://www.w3.org/2001/XMLSchema" xmlns:xs="http://www.w3.org/2001/XMLSchema" xmlns:p="http://schemas.microsoft.com/office/2006/metadata/properties" xmlns:ns2="c21625c4-e92c-4023-b836-2b6d7edcb1c1" xmlns:ns3="05f1579e-d71e-4220-b327-1d9af5ad114e" targetNamespace="http://schemas.microsoft.com/office/2006/metadata/properties" ma:root="true" ma:fieldsID="bfa7cea153332677970115da510db198" ns2:_="" ns3:_="">
    <xsd:import namespace="c21625c4-e92c-4023-b836-2b6d7edcb1c1"/>
    <xsd:import namespace="05f1579e-d71e-4220-b327-1d9af5ad11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625c4-e92c-4023-b836-2b6d7edcb1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201f4c7-9dc6-41d9-979b-f5b752bbaa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1579e-d71e-4220-b327-1d9af5ad114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0a833f5-8da6-437d-8fa4-676adce56343}" ma:internalName="TaxCatchAll" ma:showField="CatchAllData" ma:web="05f1579e-d71e-4220-b327-1d9af5ad11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DAF53FAF-C887-42A0-B58D-C2022A3060E7}"/>
</file>

<file path=customXml/itemProps3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85</Words>
  <Application>Microsoft Office PowerPoint</Application>
  <PresentationFormat>Widescreen</PresentationFormat>
  <Paragraphs>20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 Math</vt:lpstr>
      <vt:lpstr>Gill Sans MT</vt:lpstr>
      <vt:lpstr>Walbaum Display</vt:lpstr>
      <vt:lpstr>3DFloatVTI</vt:lpstr>
      <vt:lpstr>Algorithms</vt:lpstr>
      <vt:lpstr> Proof by Induction </vt:lpstr>
      <vt:lpstr> Matrices </vt:lpstr>
      <vt:lpstr>Complex numbers  z^2+1=0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CBraven</dc:creator>
  <cp:lastModifiedBy>Selena Burroughs</cp:lastModifiedBy>
  <cp:revision>2</cp:revision>
  <dcterms:created xsi:type="dcterms:W3CDTF">2022-10-31T16:19:32Z</dcterms:created>
  <dcterms:modified xsi:type="dcterms:W3CDTF">2023-10-15T20:08:29Z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0x01010044D6950289EA72408316014E58E4DEC2</vt:lpwstr>
  </property>
</Properties>
</file>