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61" r:id="rId2"/>
    <p:sldId id="259" r:id="rId3"/>
    <p:sldId id="260" r:id="rId4"/>
    <p:sldId id="262" r:id="rId5"/>
    <p:sldId id="263" r:id="rId6"/>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34" autoAdjust="0"/>
  </p:normalViewPr>
  <p:slideViewPr>
    <p:cSldViewPr>
      <p:cViewPr varScale="1">
        <p:scale>
          <a:sx n="69" d="100"/>
          <a:sy n="69" d="100"/>
        </p:scale>
        <p:origin x="185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0F831B46-1C4C-428B-9228-E78A4C6AD704}" type="datetimeFigureOut">
              <a:rPr lang="en-GB" smtClean="0"/>
              <a:t>15/10/2023</a:t>
            </a:fld>
            <a:endParaRPr lang="en-GB"/>
          </a:p>
        </p:txBody>
      </p:sp>
      <p:sp>
        <p:nvSpPr>
          <p:cNvPr id="4" name="Slide Image Placeholder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2D3D92B4-9ECD-4FD8-AC82-642CECD2502A}" type="slidenum">
              <a:rPr lang="en-GB" smtClean="0"/>
              <a:t>‹#›</a:t>
            </a:fld>
            <a:endParaRPr lang="en-GB"/>
          </a:p>
        </p:txBody>
      </p:sp>
    </p:spTree>
    <p:extLst>
      <p:ext uri="{BB962C8B-B14F-4D97-AF65-F5344CB8AC3E}">
        <p14:creationId xmlns:p14="http://schemas.microsoft.com/office/powerpoint/2010/main" val="105466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Level geography is challenging, just look at the question in the red box and a decent grade in GCSE is an essential starting point.</a:t>
            </a:r>
          </a:p>
          <a:p>
            <a:r>
              <a:rPr lang="en-GB" dirty="0"/>
              <a:t>The ability to write comprehensively and clearly is essential, often the accuracy of an exam answer is influenced by writing style, avoiding dramatic and subjective statements is important to answering geography questions. </a:t>
            </a:r>
          </a:p>
        </p:txBody>
      </p:sp>
      <p:sp>
        <p:nvSpPr>
          <p:cNvPr id="4" name="Slide Number Placeholder 3"/>
          <p:cNvSpPr>
            <a:spLocks noGrp="1"/>
          </p:cNvSpPr>
          <p:nvPr>
            <p:ph type="sldNum" sz="quarter" idx="5"/>
          </p:nvPr>
        </p:nvSpPr>
        <p:spPr/>
        <p:txBody>
          <a:bodyPr/>
          <a:lstStyle/>
          <a:p>
            <a:fld id="{2D3D92B4-9ECD-4FD8-AC82-642CECD2502A}" type="slidenum">
              <a:rPr lang="en-GB" smtClean="0"/>
              <a:t>1</a:t>
            </a:fld>
            <a:endParaRPr lang="en-GB"/>
          </a:p>
        </p:txBody>
      </p:sp>
    </p:spTree>
    <p:extLst>
      <p:ext uri="{BB962C8B-B14F-4D97-AF65-F5344CB8AC3E}">
        <p14:creationId xmlns:p14="http://schemas.microsoft.com/office/powerpoint/2010/main" val="357000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Miss Barnard teaches the physical and I teach the human, playing to our strengths.</a:t>
            </a:r>
          </a:p>
          <a:p>
            <a:r>
              <a:rPr lang="en-GB" dirty="0"/>
              <a:t>Physical units in Y12 mix coasts building on what you will have learned at GCSE and tectonic processes and hazards which will be new to you. </a:t>
            </a:r>
          </a:p>
          <a:p>
            <a:r>
              <a:rPr lang="en-GB" dirty="0"/>
              <a:t>Three days of field work will be undertaken to complete your coursework. You can choose a physical or human topic, and we may go to a field study centre or may take you our ourselves.</a:t>
            </a:r>
          </a:p>
          <a:p>
            <a:r>
              <a:rPr lang="en-GB" dirty="0"/>
              <a:t>Tectonics: causes, responses and impacts. Coasts: How our coastlines are changing and the impact people are having on coastal environments. </a:t>
            </a:r>
          </a:p>
        </p:txBody>
      </p:sp>
      <p:sp>
        <p:nvSpPr>
          <p:cNvPr id="4" name="Slide Number Placeholder 3"/>
          <p:cNvSpPr>
            <a:spLocks noGrp="1"/>
          </p:cNvSpPr>
          <p:nvPr>
            <p:ph type="sldNum" sz="quarter" idx="5"/>
          </p:nvPr>
        </p:nvSpPr>
        <p:spPr/>
        <p:txBody>
          <a:bodyPr/>
          <a:lstStyle/>
          <a:p>
            <a:fld id="{2D3D92B4-9ECD-4FD8-AC82-642CECD2502A}" type="slidenum">
              <a:rPr lang="en-GB" smtClean="0"/>
              <a:t>2</a:t>
            </a:fld>
            <a:endParaRPr lang="en-GB"/>
          </a:p>
        </p:txBody>
      </p:sp>
    </p:spTree>
    <p:extLst>
      <p:ext uri="{BB962C8B-B14F-4D97-AF65-F5344CB8AC3E}">
        <p14:creationId xmlns:p14="http://schemas.microsoft.com/office/powerpoint/2010/main" val="58150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topics in Y12 are globalisation and regenerating places, most of this will be new to you but references are made throughout to content you’ve studied at GCSE in changing cities and global development.</a:t>
            </a:r>
          </a:p>
          <a:p>
            <a:r>
              <a:rPr lang="en-GB" dirty="0"/>
              <a:t>Globalisation: How and why is globalisation accelerating? Who benefits and who loses out? What ethical questions does it raise? </a:t>
            </a:r>
          </a:p>
          <a:p>
            <a:endParaRPr lang="en-GB" dirty="0"/>
          </a:p>
        </p:txBody>
      </p:sp>
      <p:sp>
        <p:nvSpPr>
          <p:cNvPr id="4" name="Slide Number Placeholder 3"/>
          <p:cNvSpPr>
            <a:spLocks noGrp="1"/>
          </p:cNvSpPr>
          <p:nvPr>
            <p:ph type="sldNum" sz="quarter" idx="5"/>
          </p:nvPr>
        </p:nvSpPr>
        <p:spPr/>
        <p:txBody>
          <a:bodyPr/>
          <a:lstStyle/>
          <a:p>
            <a:fld id="{2D3D92B4-9ECD-4FD8-AC82-642CECD2502A}" type="slidenum">
              <a:rPr lang="en-GB" smtClean="0"/>
              <a:t>3</a:t>
            </a:fld>
            <a:endParaRPr lang="en-GB"/>
          </a:p>
        </p:txBody>
      </p:sp>
    </p:spTree>
    <p:extLst>
      <p:ext uri="{BB962C8B-B14F-4D97-AF65-F5344CB8AC3E}">
        <p14:creationId xmlns:p14="http://schemas.microsoft.com/office/powerpoint/2010/main" val="253006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Geography is a ‘facilitator subject’, please take time to find out what this is and its implications on university applications before you choose you A Level options. The skills are easily transferable. A Level geography is not vocational, but provides access to a wide range of degree course. Have a look at some university courses you may be interested in before choosing you’re a Levels. </a:t>
            </a:r>
          </a:p>
        </p:txBody>
      </p:sp>
      <p:sp>
        <p:nvSpPr>
          <p:cNvPr id="4" name="Slide Number Placeholder 3"/>
          <p:cNvSpPr>
            <a:spLocks noGrp="1"/>
          </p:cNvSpPr>
          <p:nvPr>
            <p:ph type="sldNum" sz="quarter" idx="5"/>
          </p:nvPr>
        </p:nvSpPr>
        <p:spPr/>
        <p:txBody>
          <a:bodyPr/>
          <a:lstStyle/>
          <a:p>
            <a:fld id="{2D3D92B4-9ECD-4FD8-AC82-642CECD2502A}" type="slidenum">
              <a:rPr lang="en-GB" smtClean="0"/>
              <a:t>4</a:t>
            </a:fld>
            <a:endParaRPr lang="en-GB"/>
          </a:p>
        </p:txBody>
      </p:sp>
    </p:spTree>
    <p:extLst>
      <p:ext uri="{BB962C8B-B14F-4D97-AF65-F5344CB8AC3E}">
        <p14:creationId xmlns:p14="http://schemas.microsoft.com/office/powerpoint/2010/main" val="365526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Paper 1 and 2 speak for themselves.</a:t>
            </a:r>
          </a:p>
          <a:p>
            <a:r>
              <a:rPr lang="en-GB" dirty="0"/>
              <a:t>Paper 3 draws on human and physical geography and applies this to a specific global issue.</a:t>
            </a:r>
          </a:p>
          <a:p>
            <a:r>
              <a:rPr lang="en-GB" dirty="0"/>
              <a:t>Your coursework is the final component and is internally marked and externally moderated.</a:t>
            </a:r>
          </a:p>
        </p:txBody>
      </p:sp>
      <p:sp>
        <p:nvSpPr>
          <p:cNvPr id="4" name="Slide Number Placeholder 3"/>
          <p:cNvSpPr>
            <a:spLocks noGrp="1"/>
          </p:cNvSpPr>
          <p:nvPr>
            <p:ph type="sldNum" sz="quarter" idx="5"/>
          </p:nvPr>
        </p:nvSpPr>
        <p:spPr/>
        <p:txBody>
          <a:bodyPr/>
          <a:lstStyle/>
          <a:p>
            <a:fld id="{2D3D92B4-9ECD-4FD8-AC82-642CECD2502A}" type="slidenum">
              <a:rPr lang="en-GB" smtClean="0"/>
              <a:t>5</a:t>
            </a:fld>
            <a:endParaRPr lang="en-GB"/>
          </a:p>
        </p:txBody>
      </p:sp>
    </p:spTree>
    <p:extLst>
      <p:ext uri="{BB962C8B-B14F-4D97-AF65-F5344CB8AC3E}">
        <p14:creationId xmlns:p14="http://schemas.microsoft.com/office/powerpoint/2010/main" val="331005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7DF2F2-47E5-4F52-8B60-58E4F7F35453}" type="datetimeFigureOut">
              <a:rPr lang="en-GB" smtClean="0"/>
              <a:pPr/>
              <a:t>15/10/2023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5CB13D-5C84-441A-B5A4-1D7F6E35746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DF2F2-47E5-4F52-8B60-58E4F7F35453}" type="datetimeFigureOut">
              <a:rPr lang="en-GB" smtClean="0"/>
              <a:pPr/>
              <a:t>15/10/2023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CB13D-5C84-441A-B5A4-1D7F6E35746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77" y="50544"/>
            <a:ext cx="8229600" cy="563757"/>
          </a:xfrm>
        </p:spPr>
        <p:txBody>
          <a:bodyPr>
            <a:normAutofit fontScale="90000"/>
          </a:bodyPr>
          <a:lstStyle/>
          <a:p>
            <a:r>
              <a:rPr lang="en-GB" dirty="0">
                <a:solidFill>
                  <a:srgbClr val="FF0000"/>
                </a:solidFill>
              </a:rPr>
              <a:t>Entry requirements</a:t>
            </a:r>
          </a:p>
        </p:txBody>
      </p:sp>
      <p:sp>
        <p:nvSpPr>
          <p:cNvPr id="4" name="Rectangle 3"/>
          <p:cNvSpPr/>
          <p:nvPr/>
        </p:nvSpPr>
        <p:spPr>
          <a:xfrm>
            <a:off x="152278" y="614301"/>
            <a:ext cx="6391171" cy="112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Grade 5 in GCSE Geography.</a:t>
            </a:r>
            <a:r>
              <a:rPr lang="en-GB" dirty="0"/>
              <a:t> Students that achieve below this grade will struggle with the academic rigour of the subject. </a:t>
            </a:r>
          </a:p>
        </p:txBody>
      </p:sp>
      <p:sp>
        <p:nvSpPr>
          <p:cNvPr id="5" name="Rectangle 4"/>
          <p:cNvSpPr/>
          <p:nvPr/>
        </p:nvSpPr>
        <p:spPr>
          <a:xfrm>
            <a:off x="6669593" y="85439"/>
            <a:ext cx="2448272"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Grade 5 or above in English Language. </a:t>
            </a:r>
            <a:r>
              <a:rPr lang="en-GB" dirty="0"/>
              <a:t>Being able to write in an articulate, academic style is crucial to answering A Level Geography questions.</a:t>
            </a:r>
          </a:p>
        </p:txBody>
      </p:sp>
      <p:sp>
        <p:nvSpPr>
          <p:cNvPr id="6" name="Rectangle 5"/>
          <p:cNvSpPr/>
          <p:nvPr/>
        </p:nvSpPr>
        <p:spPr>
          <a:xfrm>
            <a:off x="0" y="4448870"/>
            <a:ext cx="3195599" cy="2409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An interest in global issues </a:t>
            </a:r>
            <a:r>
              <a:rPr lang="en-GB" dirty="0"/>
              <a:t>and how people interact with the planet is important. A desire to understand the world beyond UK shores will make the course more enjoyable. Wanting to know how the world works will make finding out easier.</a:t>
            </a:r>
          </a:p>
          <a:p>
            <a:r>
              <a:rPr lang="en-GB" dirty="0"/>
              <a:t> </a:t>
            </a:r>
          </a:p>
        </p:txBody>
      </p:sp>
      <p:sp>
        <p:nvSpPr>
          <p:cNvPr id="7" name="Rectangle 6"/>
          <p:cNvSpPr/>
          <p:nvPr/>
        </p:nvSpPr>
        <p:spPr>
          <a:xfrm>
            <a:off x="3347864" y="4363431"/>
            <a:ext cx="5616624" cy="24091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t>Exam question</a:t>
            </a:r>
            <a:r>
              <a:rPr lang="en-GB" sz="3200" dirty="0"/>
              <a:t>: </a:t>
            </a:r>
            <a:r>
              <a:rPr lang="en-GB" sz="3200" u="sng" dirty="0"/>
              <a:t>Assess</a:t>
            </a:r>
            <a:r>
              <a:rPr lang="en-GB" sz="3200" dirty="0"/>
              <a:t> the extent to which </a:t>
            </a:r>
            <a:r>
              <a:rPr lang="en-GB" sz="3200" u="sng" dirty="0"/>
              <a:t>cultural diffusion</a:t>
            </a:r>
            <a:r>
              <a:rPr lang="en-GB" sz="3200" dirty="0"/>
              <a:t> caused by globalisation inevitably leads to </a:t>
            </a:r>
            <a:r>
              <a:rPr lang="en-GB" sz="3200" u="sng" dirty="0"/>
              <a:t>social and political tension. (20)</a:t>
            </a:r>
          </a:p>
        </p:txBody>
      </p:sp>
      <p:pic>
        <p:nvPicPr>
          <p:cNvPr id="10" name="Picture 9"/>
          <p:cNvPicPr>
            <a:picLocks noChangeAspect="1"/>
          </p:cNvPicPr>
          <p:nvPr/>
        </p:nvPicPr>
        <p:blipFill>
          <a:blip r:embed="rId3"/>
          <a:stretch>
            <a:fillRect/>
          </a:stretch>
        </p:blipFill>
        <p:spPr>
          <a:xfrm>
            <a:off x="246330" y="1841952"/>
            <a:ext cx="4456155" cy="2506588"/>
          </a:xfrm>
          <a:prstGeom prst="rect">
            <a:avLst/>
          </a:prstGeom>
        </p:spPr>
      </p:pic>
      <p:sp>
        <p:nvSpPr>
          <p:cNvPr id="3" name="TextBox 2">
            <a:extLst>
              <a:ext uri="{FF2B5EF4-FFF2-40B4-BE49-F238E27FC236}">
                <a16:creationId xmlns:a16="http://schemas.microsoft.com/office/drawing/2014/main" id="{6C8C28EA-853B-40BC-8A9C-88E0F0F55A42}"/>
              </a:ext>
            </a:extLst>
          </p:cNvPr>
          <p:cNvSpPr txBox="1"/>
          <p:nvPr/>
        </p:nvSpPr>
        <p:spPr>
          <a:xfrm>
            <a:off x="4972322" y="2365361"/>
            <a:ext cx="3893622" cy="1938992"/>
          </a:xfrm>
          <a:prstGeom prst="rect">
            <a:avLst/>
          </a:prstGeom>
          <a:noFill/>
        </p:spPr>
        <p:txBody>
          <a:bodyPr wrap="square" rtlCol="0">
            <a:spAutoFit/>
          </a:bodyPr>
          <a:lstStyle/>
          <a:p>
            <a:r>
              <a:rPr lang="en-GB" sz="2000" i="1" dirty="0"/>
              <a:t>“Studying A levels at HCC has allowed me to develop my skills as an independent learner, in an environment that I know, with teachers who really know me as an individual”. Year 12 student 2018</a:t>
            </a:r>
          </a:p>
        </p:txBody>
      </p:sp>
    </p:spTree>
    <p:extLst>
      <p:ext uri="{BB962C8B-B14F-4D97-AF65-F5344CB8AC3E}">
        <p14:creationId xmlns:p14="http://schemas.microsoft.com/office/powerpoint/2010/main" val="11868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Y12 Geography</a:t>
            </a:r>
          </a:p>
        </p:txBody>
      </p:sp>
      <p:sp>
        <p:nvSpPr>
          <p:cNvPr id="3" name="Content Placeholder 2"/>
          <p:cNvSpPr>
            <a:spLocks noGrp="1"/>
          </p:cNvSpPr>
          <p:nvPr>
            <p:ph idx="1"/>
          </p:nvPr>
        </p:nvSpPr>
        <p:spPr>
          <a:xfrm>
            <a:off x="186621" y="1313854"/>
            <a:ext cx="8229600" cy="4525963"/>
          </a:xfrm>
        </p:spPr>
        <p:txBody>
          <a:bodyPr/>
          <a:lstStyle/>
          <a:p>
            <a:pPr marL="0" indent="0">
              <a:buNone/>
            </a:pPr>
            <a:r>
              <a:rPr lang="en-GB" dirty="0">
                <a:solidFill>
                  <a:srgbClr val="00B050"/>
                </a:solidFill>
              </a:rPr>
              <a:t>Unit One Physical Geography  </a:t>
            </a:r>
          </a:p>
        </p:txBody>
      </p:sp>
      <p:sp>
        <p:nvSpPr>
          <p:cNvPr id="4" name="Rectangle 3"/>
          <p:cNvSpPr/>
          <p:nvPr/>
        </p:nvSpPr>
        <p:spPr>
          <a:xfrm>
            <a:off x="406400" y="388938"/>
            <a:ext cx="14282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Tectonic processes and hazards</a:t>
            </a:r>
          </a:p>
        </p:txBody>
      </p:sp>
      <p:sp>
        <p:nvSpPr>
          <p:cNvPr id="6" name="Rectangle 5"/>
          <p:cNvSpPr/>
          <p:nvPr/>
        </p:nvSpPr>
        <p:spPr>
          <a:xfrm>
            <a:off x="0" y="5710411"/>
            <a:ext cx="2670211" cy="1120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Three day residential in North Devon conducting coastal fieldwork and write up</a:t>
            </a:r>
          </a:p>
        </p:txBody>
      </p:sp>
      <p:sp>
        <p:nvSpPr>
          <p:cNvPr id="7" name="Rectangle 6"/>
          <p:cNvSpPr/>
          <p:nvPr/>
        </p:nvSpPr>
        <p:spPr>
          <a:xfrm>
            <a:off x="1746160" y="4745682"/>
            <a:ext cx="13329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Coastal Landscapes and change</a:t>
            </a:r>
          </a:p>
        </p:txBody>
      </p:sp>
      <p:pic>
        <p:nvPicPr>
          <p:cNvPr id="8" name="Picture 7"/>
          <p:cNvPicPr>
            <a:picLocks noChangeAspect="1"/>
          </p:cNvPicPr>
          <p:nvPr/>
        </p:nvPicPr>
        <p:blipFill>
          <a:blip r:embed="rId3"/>
          <a:stretch>
            <a:fillRect/>
          </a:stretch>
        </p:blipFill>
        <p:spPr>
          <a:xfrm>
            <a:off x="6531833" y="0"/>
            <a:ext cx="2393091" cy="1794818"/>
          </a:xfrm>
          <a:prstGeom prst="rect">
            <a:avLst/>
          </a:prstGeom>
        </p:spPr>
      </p:pic>
      <p:pic>
        <p:nvPicPr>
          <p:cNvPr id="9" name="Picture 8"/>
          <p:cNvPicPr>
            <a:picLocks noChangeAspect="1"/>
          </p:cNvPicPr>
          <p:nvPr/>
        </p:nvPicPr>
        <p:blipFill>
          <a:blip r:embed="rId4"/>
          <a:stretch>
            <a:fillRect/>
          </a:stretch>
        </p:blipFill>
        <p:spPr>
          <a:xfrm>
            <a:off x="186621" y="2241094"/>
            <a:ext cx="4554463" cy="2559724"/>
          </a:xfrm>
          <a:prstGeom prst="rect">
            <a:avLst/>
          </a:prstGeom>
        </p:spPr>
      </p:pic>
      <p:pic>
        <p:nvPicPr>
          <p:cNvPr id="10" name="Picture 9"/>
          <p:cNvPicPr>
            <a:picLocks noChangeAspect="1"/>
          </p:cNvPicPr>
          <p:nvPr/>
        </p:nvPicPr>
        <p:blipFill>
          <a:blip r:embed="rId5"/>
          <a:stretch>
            <a:fillRect/>
          </a:stretch>
        </p:blipFill>
        <p:spPr>
          <a:xfrm>
            <a:off x="3120863" y="5202882"/>
            <a:ext cx="5905500" cy="1476375"/>
          </a:xfrm>
          <a:prstGeom prst="rect">
            <a:avLst/>
          </a:prstGeom>
        </p:spPr>
      </p:pic>
      <p:pic>
        <p:nvPicPr>
          <p:cNvPr id="11" name="Picture 10"/>
          <p:cNvPicPr>
            <a:picLocks noChangeAspect="1"/>
          </p:cNvPicPr>
          <p:nvPr/>
        </p:nvPicPr>
        <p:blipFill>
          <a:blip r:embed="rId6"/>
          <a:stretch>
            <a:fillRect/>
          </a:stretch>
        </p:blipFill>
        <p:spPr>
          <a:xfrm>
            <a:off x="5323581" y="2201383"/>
            <a:ext cx="3598639" cy="2624319"/>
          </a:xfrm>
          <a:prstGeom prst="rect">
            <a:avLst/>
          </a:prstGeom>
        </p:spPr>
      </p:pic>
      <p:sp>
        <p:nvSpPr>
          <p:cNvPr id="12" name="Rectangle 11">
            <a:extLst>
              <a:ext uri="{FF2B5EF4-FFF2-40B4-BE49-F238E27FC236}">
                <a16:creationId xmlns:a16="http://schemas.microsoft.com/office/drawing/2014/main" id="{3086BC27-B405-4242-8559-57BEA30BF578}"/>
              </a:ext>
            </a:extLst>
          </p:cNvPr>
          <p:cNvSpPr/>
          <p:nvPr/>
        </p:nvSpPr>
        <p:spPr>
          <a:xfrm>
            <a:off x="4788024" y="1925167"/>
            <a:ext cx="3960440" cy="30160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dirty="0"/>
              <a:t>Exam question: </a:t>
            </a:r>
          </a:p>
          <a:p>
            <a:r>
              <a:rPr lang="en-GB" sz="2800" u="sng" dirty="0"/>
              <a:t>Assess</a:t>
            </a:r>
            <a:r>
              <a:rPr lang="en-GB" sz="2800" dirty="0"/>
              <a:t> whether </a:t>
            </a:r>
            <a:r>
              <a:rPr lang="en-GB" sz="2800" u="sng" dirty="0"/>
              <a:t>vulnerability and coping capacity </a:t>
            </a:r>
            <a:r>
              <a:rPr lang="en-GB" sz="2800" dirty="0"/>
              <a:t>are the most important factors in understanding the </a:t>
            </a:r>
            <a:r>
              <a:rPr lang="en-GB" sz="2800" u="sng" dirty="0"/>
              <a:t>impact </a:t>
            </a:r>
            <a:r>
              <a:rPr lang="en-GB" sz="2800" dirty="0"/>
              <a:t>of </a:t>
            </a:r>
            <a:r>
              <a:rPr lang="en-GB" sz="2800" u="sng" dirty="0"/>
              <a:t>tectonic disasters</a:t>
            </a:r>
            <a:r>
              <a:rPr lang="en-GB" sz="2800" dirty="0"/>
              <a:t>.</a:t>
            </a:r>
            <a:endParaRPr lang="en-GB" sz="2800" u="sng" dirty="0"/>
          </a:p>
        </p:txBody>
      </p:sp>
    </p:spTree>
    <p:extLst>
      <p:ext uri="{BB962C8B-B14F-4D97-AF65-F5344CB8AC3E}">
        <p14:creationId xmlns:p14="http://schemas.microsoft.com/office/powerpoint/2010/main" val="92675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Y12 Geography</a:t>
            </a:r>
          </a:p>
        </p:txBody>
      </p:sp>
      <p:sp>
        <p:nvSpPr>
          <p:cNvPr id="3" name="Content Placeholder 2"/>
          <p:cNvSpPr>
            <a:spLocks noGrp="1"/>
          </p:cNvSpPr>
          <p:nvPr>
            <p:ph idx="1"/>
          </p:nvPr>
        </p:nvSpPr>
        <p:spPr>
          <a:xfrm>
            <a:off x="65189" y="1176613"/>
            <a:ext cx="5010867" cy="710650"/>
          </a:xfrm>
        </p:spPr>
        <p:txBody>
          <a:bodyPr/>
          <a:lstStyle/>
          <a:p>
            <a:pPr marL="0" indent="0">
              <a:buNone/>
            </a:pPr>
            <a:r>
              <a:rPr lang="en-GB" dirty="0">
                <a:solidFill>
                  <a:srgbClr val="7030A0"/>
                </a:solidFill>
              </a:rPr>
              <a:t>Unit Two Human Geography  </a:t>
            </a:r>
          </a:p>
        </p:txBody>
      </p:sp>
      <p:sp>
        <p:nvSpPr>
          <p:cNvPr id="4" name="Rectangle 3"/>
          <p:cNvSpPr/>
          <p:nvPr/>
        </p:nvSpPr>
        <p:spPr>
          <a:xfrm>
            <a:off x="718332" y="438535"/>
            <a:ext cx="144016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Globalisation</a:t>
            </a:r>
          </a:p>
        </p:txBody>
      </p:sp>
      <p:sp>
        <p:nvSpPr>
          <p:cNvPr id="6" name="Rectangle 5"/>
          <p:cNvSpPr/>
          <p:nvPr/>
        </p:nvSpPr>
        <p:spPr>
          <a:xfrm>
            <a:off x="7186964" y="5463"/>
            <a:ext cx="15028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Regenerating Places</a:t>
            </a:r>
          </a:p>
        </p:txBody>
      </p:sp>
      <p:pic>
        <p:nvPicPr>
          <p:cNvPr id="7" name="Picture 6"/>
          <p:cNvPicPr>
            <a:picLocks noChangeAspect="1"/>
          </p:cNvPicPr>
          <p:nvPr/>
        </p:nvPicPr>
        <p:blipFill>
          <a:blip r:embed="rId3"/>
          <a:stretch>
            <a:fillRect/>
          </a:stretch>
        </p:blipFill>
        <p:spPr>
          <a:xfrm>
            <a:off x="65189" y="1772816"/>
            <a:ext cx="4229100" cy="3190875"/>
          </a:xfrm>
          <a:prstGeom prst="rect">
            <a:avLst/>
          </a:prstGeom>
        </p:spPr>
      </p:pic>
      <p:pic>
        <p:nvPicPr>
          <p:cNvPr id="9" name="Picture 8"/>
          <p:cNvPicPr>
            <a:picLocks noChangeAspect="1"/>
          </p:cNvPicPr>
          <p:nvPr/>
        </p:nvPicPr>
        <p:blipFill>
          <a:blip r:embed="rId4"/>
          <a:stretch>
            <a:fillRect/>
          </a:stretch>
        </p:blipFill>
        <p:spPr>
          <a:xfrm>
            <a:off x="1619672" y="4581129"/>
            <a:ext cx="4194125" cy="2276872"/>
          </a:xfrm>
          <a:prstGeom prst="rect">
            <a:avLst/>
          </a:prstGeom>
        </p:spPr>
      </p:pic>
      <p:pic>
        <p:nvPicPr>
          <p:cNvPr id="10" name="Picture 9"/>
          <p:cNvPicPr>
            <a:picLocks noChangeAspect="1"/>
          </p:cNvPicPr>
          <p:nvPr/>
        </p:nvPicPr>
        <p:blipFill>
          <a:blip r:embed="rId5"/>
          <a:stretch>
            <a:fillRect/>
          </a:stretch>
        </p:blipFill>
        <p:spPr>
          <a:xfrm>
            <a:off x="5125864" y="1159254"/>
            <a:ext cx="3716524" cy="2729736"/>
          </a:xfrm>
          <a:prstGeom prst="rect">
            <a:avLst/>
          </a:prstGeom>
        </p:spPr>
      </p:pic>
      <p:pic>
        <p:nvPicPr>
          <p:cNvPr id="12" name="Picture 11"/>
          <p:cNvPicPr>
            <a:picLocks noChangeAspect="1"/>
          </p:cNvPicPr>
          <p:nvPr/>
        </p:nvPicPr>
        <p:blipFill>
          <a:blip r:embed="rId6"/>
          <a:stretch>
            <a:fillRect/>
          </a:stretch>
        </p:blipFill>
        <p:spPr>
          <a:xfrm>
            <a:off x="6171942" y="3888990"/>
            <a:ext cx="2972058" cy="2969010"/>
          </a:xfrm>
          <a:prstGeom prst="rect">
            <a:avLst/>
          </a:prstGeom>
        </p:spPr>
      </p:pic>
    </p:spTree>
    <p:extLst>
      <p:ext uri="{BB962C8B-B14F-4D97-AF65-F5344CB8AC3E}">
        <p14:creationId xmlns:p14="http://schemas.microsoft.com/office/powerpoint/2010/main" val="299742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FF0000"/>
                </a:solidFill>
              </a:rPr>
              <a:t>Where will A Level Geography take you?</a:t>
            </a:r>
          </a:p>
        </p:txBody>
      </p:sp>
      <p:pic>
        <p:nvPicPr>
          <p:cNvPr id="7" name="Content Placeholder 6"/>
          <p:cNvPicPr>
            <a:picLocks noGrp="1" noChangeAspect="1"/>
          </p:cNvPicPr>
          <p:nvPr>
            <p:ph idx="1"/>
          </p:nvPr>
        </p:nvPicPr>
        <p:blipFill>
          <a:blip r:embed="rId3"/>
          <a:stretch>
            <a:fillRect/>
          </a:stretch>
        </p:blipFill>
        <p:spPr>
          <a:xfrm>
            <a:off x="6053536" y="4593232"/>
            <a:ext cx="3090464" cy="2264768"/>
          </a:xfrm>
          <a:prstGeom prst="rect">
            <a:avLst/>
          </a:prstGeom>
        </p:spPr>
      </p:pic>
      <p:sp>
        <p:nvSpPr>
          <p:cNvPr id="4" name="Rectangle 3"/>
          <p:cNvSpPr/>
          <p:nvPr/>
        </p:nvSpPr>
        <p:spPr>
          <a:xfrm>
            <a:off x="539552" y="933872"/>
            <a:ext cx="2674640" cy="263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Skills: </a:t>
            </a:r>
            <a:r>
              <a:rPr lang="en-GB" dirty="0"/>
              <a:t>Collecting  information from real situations. Analysing and interpreting data. Looking at issues critically and impartially. Presenting data to others. Essay and report writing. Decision making.</a:t>
            </a:r>
          </a:p>
          <a:p>
            <a:r>
              <a:rPr lang="en-GB" dirty="0"/>
              <a:t> </a:t>
            </a:r>
          </a:p>
        </p:txBody>
      </p:sp>
      <p:sp>
        <p:nvSpPr>
          <p:cNvPr id="5" name="Rectangle 4"/>
          <p:cNvSpPr/>
          <p:nvPr/>
        </p:nvSpPr>
        <p:spPr>
          <a:xfrm>
            <a:off x="3312060" y="1456277"/>
            <a:ext cx="2643608" cy="4296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Degrees and employment: The study of natural environments is an excellent foundation for employment or study in the area of environmental management or resource exploitation. The human geography provides a superb background to areas related to economics and business, urban planning, development and global finance.</a:t>
            </a:r>
          </a:p>
          <a:p>
            <a:r>
              <a:rPr lang="en-GB" dirty="0"/>
              <a:t> </a:t>
            </a:r>
          </a:p>
        </p:txBody>
      </p:sp>
      <p:sp>
        <p:nvSpPr>
          <p:cNvPr id="6" name="Rectangle 5"/>
          <p:cNvSpPr/>
          <p:nvPr/>
        </p:nvSpPr>
        <p:spPr>
          <a:xfrm>
            <a:off x="6053536" y="901860"/>
            <a:ext cx="2613203" cy="3607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 ‘facilitating subject’. These are subjects that most frequently required for entry to degree courses, these subjects open up a wide range of options for university study. If you’re not entirely sure what you want to study at degree level these subjects are crucial.</a:t>
            </a:r>
          </a:p>
          <a:p>
            <a:r>
              <a:rPr lang="en-GB" dirty="0"/>
              <a:t> </a:t>
            </a:r>
          </a:p>
        </p:txBody>
      </p:sp>
      <p:pic>
        <p:nvPicPr>
          <p:cNvPr id="8" name="Picture 7"/>
          <p:cNvPicPr>
            <a:picLocks noChangeAspect="1"/>
          </p:cNvPicPr>
          <p:nvPr/>
        </p:nvPicPr>
        <p:blipFill>
          <a:blip r:embed="rId4"/>
          <a:stretch>
            <a:fillRect/>
          </a:stretch>
        </p:blipFill>
        <p:spPr>
          <a:xfrm>
            <a:off x="48439" y="3861048"/>
            <a:ext cx="2999971" cy="2999971"/>
          </a:xfrm>
          <a:prstGeom prst="rect">
            <a:avLst/>
          </a:prstGeom>
        </p:spPr>
      </p:pic>
    </p:spTree>
    <p:extLst>
      <p:ext uri="{BB962C8B-B14F-4D97-AF65-F5344CB8AC3E}">
        <p14:creationId xmlns:p14="http://schemas.microsoft.com/office/powerpoint/2010/main" val="4053552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608" y="92355"/>
            <a:ext cx="8229600" cy="1143000"/>
          </a:xfrm>
        </p:spPr>
        <p:txBody>
          <a:bodyPr/>
          <a:lstStyle/>
          <a:p>
            <a:endParaRPr lang="en-GB"/>
          </a:p>
        </p:txBody>
      </p:sp>
      <p:sp>
        <p:nvSpPr>
          <p:cNvPr id="6" name="Rounded Rectangle 5"/>
          <p:cNvSpPr/>
          <p:nvPr/>
        </p:nvSpPr>
        <p:spPr>
          <a:xfrm>
            <a:off x="755576" y="407239"/>
            <a:ext cx="3408877" cy="943210"/>
          </a:xfrm>
          <a:prstGeom prst="roundRect">
            <a:avLst/>
          </a:prstGeom>
          <a:solidFill>
            <a:schemeClr val="tx1">
              <a:lumMod val="50000"/>
              <a:lumOff val="50000"/>
            </a:schemeClr>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omic Sans MS" panose="030F0702030302020204" pitchFamily="66" charset="0"/>
              </a:rPr>
              <a:t>ASSESSMENT</a:t>
            </a:r>
            <a:r>
              <a:rPr lang="en-GB" sz="2100" b="1" dirty="0">
                <a:solidFill>
                  <a:schemeClr val="tx1"/>
                </a:solidFill>
                <a:latin typeface="Comic Sans MS" panose="030F0702030302020204" pitchFamily="66" charset="0"/>
              </a:rPr>
              <a:t> </a:t>
            </a:r>
          </a:p>
        </p:txBody>
      </p:sp>
      <p:sp>
        <p:nvSpPr>
          <p:cNvPr id="7" name="Pentagon 6"/>
          <p:cNvSpPr/>
          <p:nvPr/>
        </p:nvSpPr>
        <p:spPr>
          <a:xfrm>
            <a:off x="457200" y="3014535"/>
            <a:ext cx="5620224" cy="943209"/>
          </a:xfrm>
          <a:prstGeom prst="homePlat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omic Sans MS" panose="030F0702030302020204" pitchFamily="66" charset="0"/>
              </a:rPr>
              <a:t>Paper 2 – Human Geography Sections A and B 30%</a:t>
            </a:r>
          </a:p>
        </p:txBody>
      </p:sp>
      <p:sp>
        <p:nvSpPr>
          <p:cNvPr id="8" name="Pentagon 7"/>
          <p:cNvSpPr/>
          <p:nvPr/>
        </p:nvSpPr>
        <p:spPr>
          <a:xfrm>
            <a:off x="457200" y="1832436"/>
            <a:ext cx="5543551" cy="936836"/>
          </a:xfrm>
          <a:prstGeom prst="homePlate">
            <a:avLst/>
          </a:prstGeom>
          <a:solidFill>
            <a:srgbClr val="7030A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omic Sans MS" panose="030F0702030302020204" pitchFamily="66" charset="0"/>
              </a:rPr>
              <a:t>Paper 1 – Physical Geography Sections A and B 30%</a:t>
            </a:r>
          </a:p>
        </p:txBody>
      </p:sp>
      <p:pic>
        <p:nvPicPr>
          <p:cNvPr id="10" name="Picture 9"/>
          <p:cNvPicPr>
            <a:picLocks noChangeAspect="1"/>
          </p:cNvPicPr>
          <p:nvPr/>
        </p:nvPicPr>
        <p:blipFill>
          <a:blip r:embed="rId3"/>
          <a:stretch>
            <a:fillRect/>
          </a:stretch>
        </p:blipFill>
        <p:spPr>
          <a:xfrm>
            <a:off x="6324686" y="820311"/>
            <a:ext cx="2277158" cy="1611921"/>
          </a:xfrm>
          <a:prstGeom prst="rect">
            <a:avLst/>
          </a:prstGeom>
          <a:ln w="228600" cap="sq" cmpd="thickThin">
            <a:solidFill>
              <a:srgbClr val="000000"/>
            </a:solidFill>
            <a:prstDash val="solid"/>
            <a:miter lim="800000"/>
          </a:ln>
          <a:effectLst>
            <a:innerShdw blurRad="76200">
              <a:srgbClr val="000000"/>
            </a:innerShdw>
          </a:effectLst>
        </p:spPr>
      </p:pic>
      <p:sp>
        <p:nvSpPr>
          <p:cNvPr id="11" name="Pentagon 10"/>
          <p:cNvSpPr/>
          <p:nvPr/>
        </p:nvSpPr>
        <p:spPr>
          <a:xfrm>
            <a:off x="449467" y="4203007"/>
            <a:ext cx="5627957" cy="939857"/>
          </a:xfrm>
          <a:prstGeom prst="homePlate">
            <a:avLst/>
          </a:prstGeom>
          <a:solidFill>
            <a:srgbClr val="E749B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omic Sans MS" panose="030F0702030302020204" pitchFamily="66" charset="0"/>
              </a:rPr>
              <a:t>Paper 3 – Synoptic investigation answer all question. 20%</a:t>
            </a:r>
          </a:p>
        </p:txBody>
      </p:sp>
      <p:sp>
        <p:nvSpPr>
          <p:cNvPr id="12" name="Pentagon 11"/>
          <p:cNvSpPr/>
          <p:nvPr/>
        </p:nvSpPr>
        <p:spPr>
          <a:xfrm>
            <a:off x="491547" y="5388127"/>
            <a:ext cx="5543551" cy="936836"/>
          </a:xfrm>
          <a:prstGeom prst="homePlate">
            <a:avLst/>
          </a:pr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omic Sans MS" panose="030F0702030302020204" pitchFamily="66" charset="0"/>
              </a:rPr>
              <a:t>Paper 4 – Independent investigation  (coursework) 20%</a:t>
            </a:r>
          </a:p>
        </p:txBody>
      </p:sp>
      <p:sp>
        <p:nvSpPr>
          <p:cNvPr id="5" name="AutoShape 2" descr="Image result for human geography"/>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human geography"/>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p:cNvPicPr>
            <a:picLocks noChangeAspect="1"/>
          </p:cNvPicPr>
          <p:nvPr/>
        </p:nvPicPr>
        <p:blipFill>
          <a:blip r:embed="rId4"/>
          <a:stretch>
            <a:fillRect/>
          </a:stretch>
        </p:blipFill>
        <p:spPr>
          <a:xfrm>
            <a:off x="6324686" y="2996952"/>
            <a:ext cx="2729891" cy="1528739"/>
          </a:xfrm>
          <a:prstGeom prst="rect">
            <a:avLst/>
          </a:prstGeom>
        </p:spPr>
      </p:pic>
      <p:pic>
        <p:nvPicPr>
          <p:cNvPr id="2" name="Picture 1">
            <a:extLst>
              <a:ext uri="{FF2B5EF4-FFF2-40B4-BE49-F238E27FC236}">
                <a16:creationId xmlns:a16="http://schemas.microsoft.com/office/drawing/2014/main" id="{50D5F02C-811D-4735-84E5-76A353F64E1F}"/>
              </a:ext>
            </a:extLst>
          </p:cNvPr>
          <p:cNvPicPr>
            <a:picLocks noChangeAspect="1"/>
          </p:cNvPicPr>
          <p:nvPr/>
        </p:nvPicPr>
        <p:blipFill rotWithShape="1">
          <a:blip r:embed="rId5"/>
          <a:srcRect b="12211"/>
          <a:stretch/>
        </p:blipFill>
        <p:spPr>
          <a:xfrm>
            <a:off x="6077424" y="4841989"/>
            <a:ext cx="2782165" cy="1789870"/>
          </a:xfrm>
          <a:prstGeom prst="rect">
            <a:avLst/>
          </a:prstGeom>
        </p:spPr>
      </p:pic>
    </p:spTree>
    <p:extLst>
      <p:ext uri="{BB962C8B-B14F-4D97-AF65-F5344CB8AC3E}">
        <p14:creationId xmlns:p14="http://schemas.microsoft.com/office/powerpoint/2010/main" val="4227706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D6950289EA72408316014E58E4DEC2" ma:contentTypeVersion="18" ma:contentTypeDescription="Create a new document." ma:contentTypeScope="" ma:versionID="9484dcd76b6a68e6d5ce0e0f5f2c1907">
  <xsd:schema xmlns:xsd="http://www.w3.org/2001/XMLSchema" xmlns:xs="http://www.w3.org/2001/XMLSchema" xmlns:p="http://schemas.microsoft.com/office/2006/metadata/properties" xmlns:ns2="c21625c4-e92c-4023-b836-2b6d7edcb1c1" xmlns:ns3="05f1579e-d71e-4220-b327-1d9af5ad114e" targetNamespace="http://schemas.microsoft.com/office/2006/metadata/properties" ma:root="true" ma:fieldsID="bfa7cea153332677970115da510db198" ns2:_="" ns3:_="">
    <xsd:import namespace="c21625c4-e92c-4023-b836-2b6d7edcb1c1"/>
    <xsd:import namespace="05f1579e-d71e-4220-b327-1d9af5ad11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625c4-e92c-4023-b836-2b6d7edcb1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201f4c7-9dc6-41d9-979b-f5b752bbaa54"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f1579e-d71e-4220-b327-1d9af5ad11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a833f5-8da6-437d-8fa4-676adce56343}" ma:internalName="TaxCatchAll" ma:showField="CatchAllData" ma:web="05f1579e-d71e-4220-b327-1d9af5ad11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1625c4-e92c-4023-b836-2b6d7edcb1c1">
      <Terms xmlns="http://schemas.microsoft.com/office/infopath/2007/PartnerControls"/>
    </lcf76f155ced4ddcb4097134ff3c332f>
    <TaxCatchAll xmlns="05f1579e-d71e-4220-b327-1d9af5ad114e" xsi:nil="true"/>
  </documentManagement>
</p:properties>
</file>

<file path=customXml/itemProps1.xml><?xml version="1.0" encoding="utf-8"?>
<ds:datastoreItem xmlns:ds="http://schemas.openxmlformats.org/officeDocument/2006/customXml" ds:itemID="{2C294535-C550-403A-B831-8573714891F7}"/>
</file>

<file path=customXml/itemProps2.xml><?xml version="1.0" encoding="utf-8"?>
<ds:datastoreItem xmlns:ds="http://schemas.openxmlformats.org/officeDocument/2006/customXml" ds:itemID="{10BC774A-1686-42FF-8182-1769DAAE929B}"/>
</file>

<file path=customXml/itemProps3.xml><?xml version="1.0" encoding="utf-8"?>
<ds:datastoreItem xmlns:ds="http://schemas.openxmlformats.org/officeDocument/2006/customXml" ds:itemID="{3E1DF7B5-475C-4D1B-B25F-7467499B3984}"/>
</file>

<file path=docProps/app.xml><?xml version="1.0" encoding="utf-8"?>
<Properties xmlns="http://schemas.openxmlformats.org/officeDocument/2006/extended-properties" xmlns:vt="http://schemas.openxmlformats.org/officeDocument/2006/docPropsVTypes">
  <TotalTime>540</TotalTime>
  <Words>746</Words>
  <Application>Microsoft Office PowerPoint</Application>
  <PresentationFormat>On-screen Show (4:3)</PresentationFormat>
  <Paragraphs>47</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Comic Sans MS</vt:lpstr>
      <vt:lpstr>Office Theme</vt:lpstr>
      <vt:lpstr>Entry requirements</vt:lpstr>
      <vt:lpstr>Y12 Geography</vt:lpstr>
      <vt:lpstr>Y12 Geography</vt:lpstr>
      <vt:lpstr>Where will A Level Geography take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Shelly Anderson</dc:creator>
  <cp:lastModifiedBy>Selena Burroughs</cp:lastModifiedBy>
  <cp:revision>45</cp:revision>
  <cp:lastPrinted>2017-11-08T18:42:45Z</cp:lastPrinted>
  <dcterms:created xsi:type="dcterms:W3CDTF">2016-01-04T13:46:20Z</dcterms:created>
  <dcterms:modified xsi:type="dcterms:W3CDTF">2023-10-15T19:53:48Z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0x01010044D6950289EA72408316014E58E4DEC2</vt:lpwstr>
  </property>
</Properties>
</file>