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78" r:id="rId6"/>
    <p:sldId id="259" r:id="rId7"/>
    <p:sldId id="257" r:id="rId8"/>
    <p:sldId id="276" r:id="rId9"/>
    <p:sldId id="260"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4826" autoAdjust="0"/>
  </p:normalViewPr>
  <p:slideViewPr>
    <p:cSldViewPr snapToGrid="0">
      <p:cViewPr varScale="1">
        <p:scale>
          <a:sx n="73" d="100"/>
          <a:sy n="73" d="100"/>
        </p:scale>
        <p:origin x="108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234549-C3B1-44AA-AB0A-3234234CC099}" type="datetimeFigureOut">
              <a:rPr lang="en-GB" smtClean="0"/>
              <a:t>15/10/2023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19162-A83A-45DD-B860-5A63D4AF3909}" type="slidenum">
              <a:rPr lang="en-GB" smtClean="0"/>
              <a:t>‹#›</a:t>
            </a:fld>
            <a:endParaRPr lang="en-GB"/>
          </a:p>
        </p:txBody>
      </p:sp>
    </p:spTree>
    <p:extLst>
      <p:ext uri="{BB962C8B-B14F-4D97-AF65-F5344CB8AC3E}">
        <p14:creationId xmlns:p14="http://schemas.microsoft.com/office/powerpoint/2010/main" val="2039831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D19162-A83A-45DD-B860-5A63D4AF3909}" type="slidenum">
              <a:rPr lang="en-GB" smtClean="0"/>
              <a:t>1</a:t>
            </a:fld>
            <a:endParaRPr lang="en-GB"/>
          </a:p>
        </p:txBody>
      </p:sp>
    </p:spTree>
    <p:extLst>
      <p:ext uri="{BB962C8B-B14F-4D97-AF65-F5344CB8AC3E}">
        <p14:creationId xmlns:p14="http://schemas.microsoft.com/office/powerpoint/2010/main" val="404821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Trilogy science- combined science- all three worth 2 GCSE’s </a:t>
            </a:r>
          </a:p>
        </p:txBody>
      </p:sp>
      <p:sp>
        <p:nvSpPr>
          <p:cNvPr id="4" name="Slide Number Placeholder 3"/>
          <p:cNvSpPr>
            <a:spLocks noGrp="1"/>
          </p:cNvSpPr>
          <p:nvPr>
            <p:ph type="sldNum" sz="quarter" idx="10"/>
          </p:nvPr>
        </p:nvSpPr>
        <p:spPr/>
        <p:txBody>
          <a:bodyPr/>
          <a:lstStyle/>
          <a:p>
            <a:fld id="{94D19162-A83A-45DD-B860-5A63D4AF3909}" type="slidenum">
              <a:rPr lang="en-GB" smtClean="0"/>
              <a:t>2</a:t>
            </a:fld>
            <a:endParaRPr lang="en-GB"/>
          </a:p>
        </p:txBody>
      </p:sp>
    </p:spTree>
    <p:extLst>
      <p:ext uri="{BB962C8B-B14F-4D97-AF65-F5344CB8AC3E}">
        <p14:creationId xmlns:p14="http://schemas.microsoft.com/office/powerpoint/2010/main" val="3536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Grades are standard as BTEC</a:t>
            </a:r>
          </a:p>
        </p:txBody>
      </p:sp>
      <p:sp>
        <p:nvSpPr>
          <p:cNvPr id="4" name="Slide Number Placeholder 3"/>
          <p:cNvSpPr>
            <a:spLocks noGrp="1"/>
          </p:cNvSpPr>
          <p:nvPr>
            <p:ph type="sldNum" sz="quarter" idx="10"/>
          </p:nvPr>
        </p:nvSpPr>
        <p:spPr/>
        <p:txBody>
          <a:bodyPr/>
          <a:lstStyle/>
          <a:p>
            <a:fld id="{94D19162-A83A-45DD-B860-5A63D4AF3909}" type="slidenum">
              <a:rPr lang="en-GB" smtClean="0"/>
              <a:t>3</a:t>
            </a:fld>
            <a:endParaRPr lang="en-GB"/>
          </a:p>
        </p:txBody>
      </p:sp>
    </p:spTree>
    <p:extLst>
      <p:ext uri="{BB962C8B-B14F-4D97-AF65-F5344CB8AC3E}">
        <p14:creationId xmlns:p14="http://schemas.microsoft.com/office/powerpoint/2010/main" val="2883190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4D19162-A83A-45DD-B860-5A63D4AF3909}" type="slidenum">
              <a:rPr lang="en-GB" smtClean="0"/>
              <a:t>4</a:t>
            </a:fld>
            <a:endParaRPr lang="en-GB"/>
          </a:p>
        </p:txBody>
      </p:sp>
    </p:spTree>
    <p:extLst>
      <p:ext uri="{BB962C8B-B14F-4D97-AF65-F5344CB8AC3E}">
        <p14:creationId xmlns:p14="http://schemas.microsoft.com/office/powerpoint/2010/main" val="384709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holistic subject which enters doors for a wide range of professions </a:t>
            </a:r>
          </a:p>
          <a:p>
            <a:r>
              <a:rPr lang="en-GB" dirty="0"/>
              <a:t>Paired reading goes towards work experience hours </a:t>
            </a:r>
          </a:p>
        </p:txBody>
      </p:sp>
      <p:sp>
        <p:nvSpPr>
          <p:cNvPr id="4" name="Slide Number Placeholder 3"/>
          <p:cNvSpPr>
            <a:spLocks noGrp="1"/>
          </p:cNvSpPr>
          <p:nvPr>
            <p:ph type="sldNum" sz="quarter" idx="5"/>
          </p:nvPr>
        </p:nvSpPr>
        <p:spPr/>
        <p:txBody>
          <a:bodyPr/>
          <a:lstStyle/>
          <a:p>
            <a:fld id="{94D19162-A83A-45DD-B860-5A63D4AF3909}" type="slidenum">
              <a:rPr lang="en-GB" smtClean="0"/>
              <a:t>5</a:t>
            </a:fld>
            <a:endParaRPr lang="en-GB"/>
          </a:p>
        </p:txBody>
      </p:sp>
    </p:spTree>
    <p:extLst>
      <p:ext uri="{BB962C8B-B14F-4D97-AF65-F5344CB8AC3E}">
        <p14:creationId xmlns:p14="http://schemas.microsoft.com/office/powerpoint/2010/main" val="385115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Also has lots of links to Psychology </a:t>
            </a:r>
          </a:p>
        </p:txBody>
      </p:sp>
      <p:sp>
        <p:nvSpPr>
          <p:cNvPr id="4" name="Slide Number Placeholder 3"/>
          <p:cNvSpPr>
            <a:spLocks noGrp="1"/>
          </p:cNvSpPr>
          <p:nvPr>
            <p:ph type="sldNum" sz="quarter" idx="5"/>
          </p:nvPr>
        </p:nvSpPr>
        <p:spPr/>
        <p:txBody>
          <a:bodyPr/>
          <a:lstStyle/>
          <a:p>
            <a:fld id="{94D19162-A83A-45DD-B860-5A63D4AF3909}" type="slidenum">
              <a:rPr lang="en-GB" smtClean="0"/>
              <a:t>6</a:t>
            </a:fld>
            <a:endParaRPr lang="en-GB"/>
          </a:p>
        </p:txBody>
      </p:sp>
    </p:spTree>
    <p:extLst>
      <p:ext uri="{BB962C8B-B14F-4D97-AF65-F5344CB8AC3E}">
        <p14:creationId xmlns:p14="http://schemas.microsoft.com/office/powerpoint/2010/main" val="4011818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36776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126845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82269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3331587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2398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3610045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3801958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80231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401820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179F4-25A7-4E79-9E1C-8646D81D91F5}" type="datetimeFigureOut">
              <a:rPr lang="en-GB" smtClean="0"/>
              <a:t>15/10/2023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12108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1179F4-25A7-4E79-9E1C-8646D81D91F5}" type="datetimeFigureOut">
              <a:rPr lang="en-GB" smtClean="0"/>
              <a:t>15/10/2023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277525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1179F4-25A7-4E79-9E1C-8646D81D91F5}" type="datetimeFigureOut">
              <a:rPr lang="en-GB" smtClean="0"/>
              <a:t>15/10/2023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282543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1179F4-25A7-4E79-9E1C-8646D81D91F5}" type="datetimeFigureOut">
              <a:rPr lang="en-GB" smtClean="0"/>
              <a:t>15/10/2023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108912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179F4-25A7-4E79-9E1C-8646D81D91F5}" type="datetimeFigureOut">
              <a:rPr lang="en-GB" smtClean="0"/>
              <a:t>15/10/2023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421403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1179F4-25A7-4E79-9E1C-8646D81D91F5}" type="datetimeFigureOut">
              <a:rPr lang="en-GB" smtClean="0"/>
              <a:t>15/10/2023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58227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1179F4-25A7-4E79-9E1C-8646D81D91F5}" type="datetimeFigureOut">
              <a:rPr lang="en-GB" smtClean="0"/>
              <a:t>15/10/2023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AC52A-28DA-44C2-A2CD-807EA7B1AEB3}" type="slidenum">
              <a:rPr lang="en-GB" smtClean="0"/>
              <a:t>‹#›</a:t>
            </a:fld>
            <a:endParaRPr lang="en-GB"/>
          </a:p>
        </p:txBody>
      </p:sp>
    </p:spTree>
    <p:extLst>
      <p:ext uri="{BB962C8B-B14F-4D97-AF65-F5344CB8AC3E}">
        <p14:creationId xmlns:p14="http://schemas.microsoft.com/office/powerpoint/2010/main" val="286647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1179F4-25A7-4E79-9E1C-8646D81D91F5}" type="datetimeFigureOut">
              <a:rPr lang="en-GB" smtClean="0"/>
              <a:t>15/10/2023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2AC52A-28DA-44C2-A2CD-807EA7B1AEB3}" type="slidenum">
              <a:rPr lang="en-GB" smtClean="0"/>
              <a:t>‹#›</a:t>
            </a:fld>
            <a:endParaRPr lang="en-GB"/>
          </a:p>
        </p:txBody>
      </p:sp>
    </p:spTree>
    <p:extLst>
      <p:ext uri="{BB962C8B-B14F-4D97-AF65-F5344CB8AC3E}">
        <p14:creationId xmlns:p14="http://schemas.microsoft.com/office/powerpoint/2010/main" val="188332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ealth and social care">
            <a:extLst>
              <a:ext uri="{FF2B5EF4-FFF2-40B4-BE49-F238E27FC236}">
                <a16:creationId xmlns:a16="http://schemas.microsoft.com/office/drawing/2014/main" id="{F3EFAC52-ADE4-4AC8-B369-7A3C51121D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2479" y="0"/>
            <a:ext cx="7462034" cy="23017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17577" y="2619704"/>
            <a:ext cx="7766936" cy="1646302"/>
          </a:xfrm>
        </p:spPr>
        <p:txBody>
          <a:bodyPr/>
          <a:lstStyle/>
          <a:p>
            <a:r>
              <a:rPr lang="en-GB" dirty="0"/>
              <a:t>An overview of the BTEC Level 3 Health and Social Care Course</a:t>
            </a:r>
          </a:p>
        </p:txBody>
      </p:sp>
      <p:pic>
        <p:nvPicPr>
          <p:cNvPr id="1030" name="Picture 6" descr="Image result for health and social care">
            <a:extLst>
              <a:ext uri="{FF2B5EF4-FFF2-40B4-BE49-F238E27FC236}">
                <a16:creationId xmlns:a16="http://schemas.microsoft.com/office/drawing/2014/main" id="{7F57A4DC-90BF-4399-8108-68F44FE399A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654" y="4583944"/>
            <a:ext cx="3678621" cy="2071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82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A03B-6D84-4A68-BB74-EE97F000B6E3}"/>
              </a:ext>
            </a:extLst>
          </p:cNvPr>
          <p:cNvSpPr>
            <a:spLocks noGrp="1"/>
          </p:cNvSpPr>
          <p:nvPr>
            <p:ph type="title"/>
          </p:nvPr>
        </p:nvSpPr>
        <p:spPr/>
        <p:txBody>
          <a:bodyPr/>
          <a:lstStyle/>
          <a:p>
            <a:r>
              <a:rPr lang="en-GB" dirty="0"/>
              <a:t>Grades required </a:t>
            </a:r>
          </a:p>
        </p:txBody>
      </p:sp>
      <p:sp>
        <p:nvSpPr>
          <p:cNvPr id="3" name="Content Placeholder 2">
            <a:extLst>
              <a:ext uri="{FF2B5EF4-FFF2-40B4-BE49-F238E27FC236}">
                <a16:creationId xmlns:a16="http://schemas.microsoft.com/office/drawing/2014/main" id="{5558BAA6-426D-476D-B4C3-C065CAA802B2}"/>
              </a:ext>
            </a:extLst>
          </p:cNvPr>
          <p:cNvSpPr>
            <a:spLocks noGrp="1"/>
          </p:cNvSpPr>
          <p:nvPr>
            <p:ph idx="1"/>
          </p:nvPr>
        </p:nvSpPr>
        <p:spPr/>
        <p:txBody>
          <a:bodyPr/>
          <a:lstStyle/>
          <a:p>
            <a:pPr marL="0" indent="0">
              <a:buNone/>
            </a:pPr>
            <a:r>
              <a:rPr lang="en-GB" dirty="0"/>
              <a:t>Grade 5 in Trilogy Science or Biology </a:t>
            </a:r>
          </a:p>
        </p:txBody>
      </p:sp>
    </p:spTree>
    <p:extLst>
      <p:ext uri="{BB962C8B-B14F-4D97-AF65-F5344CB8AC3E}">
        <p14:creationId xmlns:p14="http://schemas.microsoft.com/office/powerpoint/2010/main" val="184738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Grades available</a:t>
            </a:r>
          </a:p>
        </p:txBody>
      </p:sp>
      <p:sp>
        <p:nvSpPr>
          <p:cNvPr id="3" name="Content Placeholder 2"/>
          <p:cNvSpPr>
            <a:spLocks noGrp="1"/>
          </p:cNvSpPr>
          <p:nvPr>
            <p:ph idx="1"/>
          </p:nvPr>
        </p:nvSpPr>
        <p:spPr/>
        <p:txBody>
          <a:bodyPr/>
          <a:lstStyle/>
          <a:p>
            <a:r>
              <a:rPr lang="en-GB" dirty="0"/>
              <a:t>Distinction *</a:t>
            </a:r>
          </a:p>
          <a:p>
            <a:r>
              <a:rPr lang="en-GB" dirty="0"/>
              <a:t>Distinction</a:t>
            </a:r>
          </a:p>
          <a:p>
            <a:r>
              <a:rPr lang="en-GB" dirty="0"/>
              <a:t>Merit</a:t>
            </a:r>
          </a:p>
          <a:p>
            <a:r>
              <a:rPr lang="en-GB" dirty="0"/>
              <a:t>Pass</a:t>
            </a:r>
          </a:p>
          <a:p>
            <a:r>
              <a:rPr lang="en-GB" dirty="0"/>
              <a:t>Unclassified</a:t>
            </a:r>
          </a:p>
        </p:txBody>
      </p:sp>
    </p:spTree>
    <p:extLst>
      <p:ext uri="{BB962C8B-B14F-4D97-AF65-F5344CB8AC3E}">
        <p14:creationId xmlns:p14="http://schemas.microsoft.com/office/powerpoint/2010/main" val="297855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Mandatory units</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The course is split into 4 units </a:t>
            </a:r>
          </a:p>
          <a:p>
            <a:pPr marL="0" indent="0">
              <a:buNone/>
            </a:pPr>
            <a:r>
              <a:rPr lang="en-GB" dirty="0"/>
              <a:t>Exams </a:t>
            </a:r>
          </a:p>
          <a:p>
            <a:r>
              <a:rPr lang="en-GB" dirty="0"/>
              <a:t>Unit 1 Human Lifespan Development – Exam  - 90 marks (1.5hr) (Year 12)</a:t>
            </a:r>
          </a:p>
          <a:p>
            <a:r>
              <a:rPr lang="en-GB" dirty="0"/>
              <a:t>Unit 2 Working in Health and Social Care – Exam – 120 marks (1.5hr) (Year 13)</a:t>
            </a:r>
          </a:p>
          <a:p>
            <a:pPr marL="0" indent="0">
              <a:buNone/>
            </a:pPr>
            <a:br>
              <a:rPr lang="en-GB" dirty="0"/>
            </a:br>
            <a:r>
              <a:rPr lang="en-GB" dirty="0"/>
              <a:t>Controlled assessment </a:t>
            </a:r>
          </a:p>
          <a:p>
            <a:r>
              <a:rPr lang="en-GB" dirty="0"/>
              <a:t>Unit 5 Meeting Individual Care and Support Needs – Assignment – 90 marks (Year 13)</a:t>
            </a:r>
          </a:p>
          <a:p>
            <a:r>
              <a:rPr lang="en-GB" dirty="0">
                <a:highlight>
                  <a:srgbClr val="FFFF00"/>
                </a:highlight>
              </a:rPr>
              <a:t>Unit 12 Supporting Individuals with Additional Needs (60 marks) (Year 12)</a:t>
            </a:r>
          </a:p>
        </p:txBody>
      </p:sp>
      <p:pic>
        <p:nvPicPr>
          <p:cNvPr id="4" name="Picture 2" descr="http://blog.edmentum.com/sites/blog.edmentum.com/files/styles/blog_image/public/images/assessing_equity_0.jpg?itok=zzzmGDvp">
            <a:extLst>
              <a:ext uri="{FF2B5EF4-FFF2-40B4-BE49-F238E27FC236}">
                <a16:creationId xmlns:a16="http://schemas.microsoft.com/office/drawing/2014/main" id="{8EA5CC99-1AF2-4938-A2BF-7C510B1A6C9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3933" y="0"/>
            <a:ext cx="2320069"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81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3985002-0E5D-4896-A424-AD2B6F714414}"/>
              </a:ext>
            </a:extLst>
          </p:cNvPr>
          <p:cNvGrpSpPr/>
          <p:nvPr/>
        </p:nvGrpSpPr>
        <p:grpSpPr>
          <a:xfrm>
            <a:off x="439416" y="3020468"/>
            <a:ext cx="8931082" cy="3468389"/>
            <a:chOff x="1618437" y="3468587"/>
            <a:chExt cx="8931082" cy="3468389"/>
          </a:xfrm>
        </p:grpSpPr>
        <p:sp>
          <p:nvSpPr>
            <p:cNvPr id="8" name="Rectangle 7"/>
            <p:cNvSpPr/>
            <p:nvPr/>
          </p:nvSpPr>
          <p:spPr>
            <a:xfrm>
              <a:off x="1618437" y="3936639"/>
              <a:ext cx="1713808" cy="2833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2" name="Rectangle 11"/>
            <p:cNvSpPr/>
            <p:nvPr/>
          </p:nvSpPr>
          <p:spPr>
            <a:xfrm>
              <a:off x="3414130" y="3938788"/>
              <a:ext cx="1713808" cy="2833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3" name="Rectangle 12"/>
            <p:cNvSpPr/>
            <p:nvPr/>
          </p:nvSpPr>
          <p:spPr>
            <a:xfrm>
              <a:off x="5215025" y="3936640"/>
              <a:ext cx="1713808" cy="2833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5" name="Rectangle 14"/>
            <p:cNvSpPr/>
            <p:nvPr/>
          </p:nvSpPr>
          <p:spPr>
            <a:xfrm>
              <a:off x="7018070" y="3936640"/>
              <a:ext cx="1713808" cy="2833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6" name="Rectangle 15"/>
            <p:cNvSpPr/>
            <p:nvPr/>
          </p:nvSpPr>
          <p:spPr>
            <a:xfrm>
              <a:off x="8818965" y="3947371"/>
              <a:ext cx="1713808" cy="2833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pic>
          <p:nvPicPr>
            <p:cNvPr id="19" name="Picture 6" descr="paramedic-stand"/>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47041" y="4484633"/>
              <a:ext cx="760718" cy="1487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
            <p:cNvSpPr txBox="1">
              <a:spLocks noChangeArrowheads="1"/>
            </p:cNvSpPr>
            <p:nvPr/>
          </p:nvSpPr>
          <p:spPr>
            <a:xfrm>
              <a:off x="3368498" y="3468587"/>
              <a:ext cx="1815922" cy="1641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b="1" dirty="0">
                  <a:solidFill>
                    <a:prstClr val="black"/>
                  </a:solidFill>
                  <a:latin typeface="Calibri Light"/>
                </a:rPr>
                <a:t>The Social Services</a:t>
              </a:r>
            </a:p>
          </p:txBody>
        </p:sp>
        <p:sp>
          <p:nvSpPr>
            <p:cNvPr id="21" name="TextBox 20"/>
            <p:cNvSpPr txBox="1"/>
            <p:nvPr/>
          </p:nvSpPr>
          <p:spPr>
            <a:xfrm>
              <a:off x="3443714" y="5902847"/>
              <a:ext cx="1676356" cy="1034129"/>
            </a:xfrm>
            <a:prstGeom prst="rect">
              <a:avLst/>
            </a:prstGeom>
            <a:noFill/>
          </p:spPr>
          <p:txBody>
            <a:bodyPr wrap="none" rtlCol="0">
              <a:spAutoFit/>
            </a:bodyPr>
            <a:lstStyle/>
            <a:p>
              <a:pPr algn="ctr">
                <a:lnSpc>
                  <a:spcPct val="90000"/>
                </a:lnSpc>
              </a:pPr>
              <a:r>
                <a:rPr lang="en-GB" sz="1200" dirty="0">
                  <a:solidFill>
                    <a:prstClr val="black"/>
                  </a:solidFill>
                  <a:latin typeface="Calibri"/>
                </a:rPr>
                <a:t>Social worker, </a:t>
              </a:r>
            </a:p>
            <a:p>
              <a:pPr algn="ctr">
                <a:lnSpc>
                  <a:spcPct val="90000"/>
                </a:lnSpc>
              </a:pPr>
              <a:r>
                <a:rPr lang="en-GB" sz="1200" dirty="0">
                  <a:solidFill>
                    <a:prstClr val="black"/>
                  </a:solidFill>
                  <a:latin typeface="Calibri"/>
                </a:rPr>
                <a:t>residential care worker, </a:t>
              </a:r>
            </a:p>
            <a:p>
              <a:pPr algn="ctr">
                <a:lnSpc>
                  <a:spcPct val="90000"/>
                </a:lnSpc>
              </a:pPr>
              <a:r>
                <a:rPr lang="en-GB" sz="1200" dirty="0">
                  <a:solidFill>
                    <a:prstClr val="black"/>
                  </a:solidFill>
                  <a:latin typeface="Calibri"/>
                </a:rPr>
                <a:t>care assistant or</a:t>
              </a:r>
            </a:p>
            <a:p>
              <a:pPr algn="ctr">
                <a:lnSpc>
                  <a:spcPct val="90000"/>
                </a:lnSpc>
              </a:pPr>
              <a:r>
                <a:rPr lang="en-GB" sz="1200" dirty="0">
                  <a:solidFill>
                    <a:prstClr val="black"/>
                  </a:solidFill>
                  <a:latin typeface="Calibri"/>
                </a:rPr>
                <a:t>counsellor</a:t>
              </a:r>
            </a:p>
            <a:p>
              <a:endParaRPr lang="en-GB" dirty="0">
                <a:solidFill>
                  <a:prstClr val="black"/>
                </a:solidFill>
                <a:latin typeface="Calibri"/>
              </a:endParaRPr>
            </a:p>
          </p:txBody>
        </p:sp>
        <p:pic>
          <p:nvPicPr>
            <p:cNvPr id="22" name="Picture 6" descr="ANd9GcQ5kGXHaFXWCDBZqlCHaxpVbXrwOHf1phuMryBjN-mBvWPit9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5173" y="4657111"/>
              <a:ext cx="1573438" cy="114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
            <p:cNvSpPr txBox="1">
              <a:spLocks noChangeArrowheads="1"/>
            </p:cNvSpPr>
            <p:nvPr/>
          </p:nvSpPr>
          <p:spPr>
            <a:xfrm>
              <a:off x="5163082" y="3471699"/>
              <a:ext cx="1815922" cy="1641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b="1" dirty="0">
                  <a:solidFill>
                    <a:prstClr val="black"/>
                  </a:solidFill>
                  <a:latin typeface="Calibri Light"/>
                </a:rPr>
                <a:t>Early Years Services</a:t>
              </a:r>
            </a:p>
          </p:txBody>
        </p:sp>
        <p:pic>
          <p:nvPicPr>
            <p:cNvPr id="24" name="Picture 6" descr="staf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0070" y="4563805"/>
              <a:ext cx="1359813" cy="150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24"/>
            <p:cNvSpPr txBox="1"/>
            <p:nvPr/>
          </p:nvSpPr>
          <p:spPr>
            <a:xfrm>
              <a:off x="5169149" y="6156270"/>
              <a:ext cx="1823955" cy="701731"/>
            </a:xfrm>
            <a:prstGeom prst="rect">
              <a:avLst/>
            </a:prstGeom>
            <a:noFill/>
          </p:spPr>
          <p:txBody>
            <a:bodyPr wrap="square" rtlCol="0">
              <a:spAutoFit/>
            </a:bodyPr>
            <a:lstStyle/>
            <a:p>
              <a:pPr algn="ctr">
                <a:lnSpc>
                  <a:spcPct val="90000"/>
                </a:lnSpc>
              </a:pPr>
              <a:r>
                <a:rPr lang="en-GB" sz="1200" dirty="0">
                  <a:solidFill>
                    <a:prstClr val="black"/>
                  </a:solidFill>
                  <a:latin typeface="Calibri"/>
                </a:rPr>
                <a:t>Nursery nurse, child minder or teacher</a:t>
              </a:r>
            </a:p>
            <a:p>
              <a:pPr algn="ctr"/>
              <a:endParaRPr lang="en-GB" dirty="0">
                <a:solidFill>
                  <a:prstClr val="black"/>
                </a:solidFill>
                <a:latin typeface="Calibri"/>
              </a:endParaRPr>
            </a:p>
          </p:txBody>
        </p:sp>
        <p:sp>
          <p:nvSpPr>
            <p:cNvPr id="26" name="Rectangle 2"/>
            <p:cNvSpPr txBox="1">
              <a:spLocks noChangeArrowheads="1"/>
            </p:cNvSpPr>
            <p:nvPr/>
          </p:nvSpPr>
          <p:spPr>
            <a:xfrm>
              <a:off x="7013653" y="3493472"/>
              <a:ext cx="1815922" cy="1641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b="1" dirty="0">
                  <a:solidFill>
                    <a:prstClr val="black"/>
                  </a:solidFill>
                  <a:latin typeface="Calibri Light"/>
                </a:rPr>
                <a:t>Other related careers</a:t>
              </a:r>
            </a:p>
          </p:txBody>
        </p:sp>
        <p:sp>
          <p:nvSpPr>
            <p:cNvPr id="27" name="Rectangle 2"/>
            <p:cNvSpPr txBox="1">
              <a:spLocks noChangeArrowheads="1"/>
            </p:cNvSpPr>
            <p:nvPr/>
          </p:nvSpPr>
          <p:spPr>
            <a:xfrm>
              <a:off x="8733597" y="3757841"/>
              <a:ext cx="1815922" cy="1641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b="1" dirty="0">
                  <a:solidFill>
                    <a:prstClr val="black"/>
                  </a:solidFill>
                  <a:latin typeface="Calibri Light"/>
                </a:rPr>
                <a:t>Or any role which requires interpersonal skills</a:t>
              </a:r>
            </a:p>
          </p:txBody>
        </p:sp>
        <p:pic>
          <p:nvPicPr>
            <p:cNvPr id="28" name="Picture 6" descr="PTCtwis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99962" y="4646268"/>
              <a:ext cx="1004224" cy="1506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28"/>
            <p:cNvSpPr txBox="1"/>
            <p:nvPr/>
          </p:nvSpPr>
          <p:spPr>
            <a:xfrm>
              <a:off x="7192447" y="6235245"/>
              <a:ext cx="1458334" cy="701731"/>
            </a:xfrm>
            <a:prstGeom prst="rect">
              <a:avLst/>
            </a:prstGeom>
            <a:noFill/>
          </p:spPr>
          <p:txBody>
            <a:bodyPr wrap="square" rtlCol="0">
              <a:spAutoFit/>
            </a:bodyPr>
            <a:lstStyle/>
            <a:p>
              <a:pPr algn="ctr">
                <a:lnSpc>
                  <a:spcPct val="90000"/>
                </a:lnSpc>
              </a:pPr>
              <a:r>
                <a:rPr lang="en-GB" sz="1200" dirty="0">
                  <a:solidFill>
                    <a:prstClr val="black"/>
                  </a:solidFill>
                  <a:latin typeface="Calibri"/>
                </a:rPr>
                <a:t>Youth leader or fitness instructor</a:t>
              </a:r>
            </a:p>
            <a:p>
              <a:pPr algn="ctr"/>
              <a:endParaRPr lang="en-GB" dirty="0">
                <a:solidFill>
                  <a:prstClr val="black"/>
                </a:solidFill>
                <a:latin typeface="Calibri"/>
              </a:endParaRPr>
            </a:p>
          </p:txBody>
        </p:sp>
        <p:pic>
          <p:nvPicPr>
            <p:cNvPr id="30" name="Picture 7" descr="successskill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02626" y="5324671"/>
              <a:ext cx="1583808" cy="105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 name="Picture 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79848" y="639872"/>
            <a:ext cx="16383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Grp="1" noChangeArrowheads="1"/>
          </p:cNvSpPr>
          <p:nvPr>
            <p:ph type="title"/>
          </p:nvPr>
        </p:nvSpPr>
        <p:spPr>
          <a:xfrm>
            <a:off x="321748" y="58409"/>
            <a:ext cx="8229600" cy="1752611"/>
          </a:xfrm>
        </p:spPr>
        <p:txBody>
          <a:bodyPr/>
          <a:lstStyle/>
          <a:p>
            <a:pPr algn="ctr" eaLnBrk="1" hangingPunct="1"/>
            <a:r>
              <a:rPr lang="en-GB" sz="4000" dirty="0">
                <a:latin typeface="Aharoni" panose="02010803020104030203" pitchFamily="2" charset="-79"/>
                <a:cs typeface="Aharoni" panose="02010803020104030203" pitchFamily="2" charset="-79"/>
              </a:rPr>
              <a:t>Why study </a:t>
            </a:r>
            <a:br>
              <a:rPr lang="en-GB" sz="4000" dirty="0">
                <a:latin typeface="Aharoni" panose="02010803020104030203" pitchFamily="2" charset="-79"/>
                <a:cs typeface="Aharoni" panose="02010803020104030203" pitchFamily="2" charset="-79"/>
              </a:rPr>
            </a:br>
            <a:r>
              <a:rPr lang="en-GB" sz="4000" dirty="0">
                <a:latin typeface="Aharoni" panose="02010803020104030203" pitchFamily="2" charset="-79"/>
                <a:cs typeface="Aharoni" panose="02010803020104030203" pitchFamily="2" charset="-79"/>
              </a:rPr>
              <a:t>Health and Social Care   </a:t>
            </a:r>
          </a:p>
        </p:txBody>
      </p:sp>
      <p:sp>
        <p:nvSpPr>
          <p:cNvPr id="6" name="Rectangle 3"/>
          <p:cNvSpPr txBox="1">
            <a:spLocks noChangeArrowheads="1"/>
          </p:cNvSpPr>
          <p:nvPr/>
        </p:nvSpPr>
        <p:spPr>
          <a:xfrm>
            <a:off x="1181101" y="1837173"/>
            <a:ext cx="6684135" cy="1655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GB" dirty="0">
                <a:solidFill>
                  <a:prstClr val="black"/>
                </a:solidFill>
                <a:latin typeface="Calibri"/>
              </a:rPr>
              <a:t>“Health and Social Care is suitable for those students who are considering a career in areas such as…?”  </a:t>
            </a:r>
          </a:p>
        </p:txBody>
      </p:sp>
      <p:sp>
        <p:nvSpPr>
          <p:cNvPr id="17" name="Rectangle 2"/>
          <p:cNvSpPr txBox="1">
            <a:spLocks noChangeArrowheads="1"/>
          </p:cNvSpPr>
          <p:nvPr/>
        </p:nvSpPr>
        <p:spPr>
          <a:xfrm>
            <a:off x="410993" y="2988602"/>
            <a:ext cx="1815922" cy="1641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000" b="1" dirty="0">
                <a:solidFill>
                  <a:prstClr val="black"/>
                </a:solidFill>
                <a:latin typeface="Calibri Light"/>
              </a:rPr>
              <a:t>The Health Services</a:t>
            </a:r>
          </a:p>
        </p:txBody>
      </p:sp>
      <p:sp>
        <p:nvSpPr>
          <p:cNvPr id="18" name="Rectangle 3"/>
          <p:cNvSpPr txBox="1">
            <a:spLocks noChangeArrowheads="1"/>
          </p:cNvSpPr>
          <p:nvPr/>
        </p:nvSpPr>
        <p:spPr>
          <a:xfrm>
            <a:off x="462637" y="5524182"/>
            <a:ext cx="1817601" cy="35641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 algn="ctr">
              <a:spcBef>
                <a:spcPts val="0"/>
              </a:spcBef>
              <a:buNone/>
            </a:pPr>
            <a:r>
              <a:rPr lang="en-GB" sz="1200" dirty="0">
                <a:solidFill>
                  <a:prstClr val="black"/>
                </a:solidFill>
                <a:latin typeface="Calibri"/>
              </a:rPr>
              <a:t>Nurse, paramedic, </a:t>
            </a:r>
          </a:p>
          <a:p>
            <a:pPr marL="36000" algn="ctr">
              <a:spcBef>
                <a:spcPts val="0"/>
              </a:spcBef>
              <a:buNone/>
            </a:pPr>
            <a:r>
              <a:rPr lang="en-GB" sz="1200" dirty="0">
                <a:solidFill>
                  <a:prstClr val="black"/>
                </a:solidFill>
                <a:latin typeface="Calibri"/>
              </a:rPr>
              <a:t>midwife, health visitor,</a:t>
            </a:r>
          </a:p>
          <a:p>
            <a:pPr marL="36000" algn="ctr">
              <a:spcBef>
                <a:spcPts val="0"/>
              </a:spcBef>
              <a:buNone/>
            </a:pPr>
            <a:r>
              <a:rPr lang="en-GB" sz="1200" dirty="0">
                <a:solidFill>
                  <a:prstClr val="black"/>
                </a:solidFill>
                <a:latin typeface="Calibri"/>
              </a:rPr>
              <a:t>speech therapist, </a:t>
            </a:r>
          </a:p>
          <a:p>
            <a:pPr marL="36000" algn="ctr">
              <a:spcBef>
                <a:spcPts val="0"/>
              </a:spcBef>
              <a:buNone/>
            </a:pPr>
            <a:r>
              <a:rPr lang="en-GB" sz="1200" dirty="0">
                <a:solidFill>
                  <a:prstClr val="black"/>
                </a:solidFill>
                <a:latin typeface="Calibri"/>
              </a:rPr>
              <a:t>physiotherapist</a:t>
            </a:r>
          </a:p>
        </p:txBody>
      </p:sp>
      <p:sp>
        <p:nvSpPr>
          <p:cNvPr id="3" name="TextBox 2">
            <a:extLst>
              <a:ext uri="{FF2B5EF4-FFF2-40B4-BE49-F238E27FC236}">
                <a16:creationId xmlns:a16="http://schemas.microsoft.com/office/drawing/2014/main" id="{84D2BBBD-BF05-40F2-9C2E-2AA6DDCA602E}"/>
              </a:ext>
            </a:extLst>
          </p:cNvPr>
          <p:cNvSpPr txBox="1"/>
          <p:nvPr/>
        </p:nvSpPr>
        <p:spPr>
          <a:xfrm>
            <a:off x="9618148" y="4236929"/>
            <a:ext cx="2406869" cy="646331"/>
          </a:xfrm>
          <a:prstGeom prst="rect">
            <a:avLst/>
          </a:prstGeom>
          <a:solidFill>
            <a:srgbClr val="FFFF00"/>
          </a:solidFill>
          <a:ln>
            <a:solidFill>
              <a:schemeClr val="tx1"/>
            </a:solidFill>
          </a:ln>
        </p:spPr>
        <p:txBody>
          <a:bodyPr wrap="square" rtlCol="0">
            <a:spAutoFit/>
          </a:bodyPr>
          <a:lstStyle/>
          <a:p>
            <a:r>
              <a:rPr lang="en-GB" dirty="0"/>
              <a:t>Year 12 – work experience.</a:t>
            </a:r>
          </a:p>
        </p:txBody>
      </p:sp>
    </p:spTree>
    <p:extLst>
      <p:ext uri="{BB962C8B-B14F-4D97-AF65-F5344CB8AC3E}">
        <p14:creationId xmlns:p14="http://schemas.microsoft.com/office/powerpoint/2010/main" val="96151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can it lead?</a:t>
            </a:r>
          </a:p>
        </p:txBody>
      </p:sp>
      <p:sp>
        <p:nvSpPr>
          <p:cNvPr id="3" name="Content Placeholder 2"/>
          <p:cNvSpPr>
            <a:spLocks noGrp="1"/>
          </p:cNvSpPr>
          <p:nvPr>
            <p:ph idx="1"/>
          </p:nvPr>
        </p:nvSpPr>
        <p:spPr>
          <a:xfrm>
            <a:off x="677333" y="2160589"/>
            <a:ext cx="9055245" cy="3880773"/>
          </a:xfrm>
        </p:spPr>
        <p:txBody>
          <a:bodyPr/>
          <a:lstStyle/>
          <a:p>
            <a:r>
              <a:rPr lang="en-GB" dirty="0"/>
              <a:t>Accepted by a vast number of universities</a:t>
            </a:r>
          </a:p>
          <a:p>
            <a:r>
              <a:rPr lang="en-GB" dirty="0"/>
              <a:t>Taken with A level Biology – Leading to  BSc (Hons) in Nursing</a:t>
            </a:r>
          </a:p>
          <a:p>
            <a:r>
              <a:rPr lang="en-GB" dirty="0"/>
              <a:t>Taken with BTEC Applied Science – leading to BSc(Hons) Biomedical Science</a:t>
            </a:r>
          </a:p>
          <a:p>
            <a:r>
              <a:rPr lang="en-GB" dirty="0"/>
              <a:t>Taken with A level English and History – leading to BA (Hons) in Primary Education</a:t>
            </a:r>
          </a:p>
          <a:p>
            <a:r>
              <a:rPr lang="en-GB" dirty="0"/>
              <a:t>A BTEC National Extended Certificate in Sport – leading to a Foundation Degree in Sports Studies and Development </a:t>
            </a:r>
          </a:p>
          <a:p>
            <a:r>
              <a:rPr lang="en-GB" dirty="0"/>
              <a:t>Unit 1 also has strong links to A-level psychology </a:t>
            </a:r>
          </a:p>
        </p:txBody>
      </p:sp>
    </p:spTree>
    <p:extLst>
      <p:ext uri="{BB962C8B-B14F-4D97-AF65-F5344CB8AC3E}">
        <p14:creationId xmlns:p14="http://schemas.microsoft.com/office/powerpoint/2010/main" val="266393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5B19A-642B-A77C-94BA-CE51E5FDA36E}"/>
              </a:ext>
            </a:extLst>
          </p:cNvPr>
          <p:cNvSpPr>
            <a:spLocks noGrp="1"/>
          </p:cNvSpPr>
          <p:nvPr>
            <p:ph type="title"/>
          </p:nvPr>
        </p:nvSpPr>
        <p:spPr/>
        <p:txBody>
          <a:bodyPr>
            <a:normAutofit fontScale="90000"/>
          </a:bodyPr>
          <a:lstStyle/>
          <a:p>
            <a:r>
              <a:rPr lang="en-GB" dirty="0"/>
              <a:t>Success story – Cerys Phillips 2022</a:t>
            </a:r>
            <a:br>
              <a:rPr lang="en-GB" dirty="0"/>
            </a:br>
            <a:r>
              <a:rPr lang="en-GB" sz="2000" i="1" dirty="0">
                <a:latin typeface="Calibri" panose="020F0502020204030204" pitchFamily="34" charset="0"/>
                <a:cs typeface="Calibri" panose="020F0502020204030204" pitchFamily="34" charset="0"/>
              </a:rPr>
              <a:t>“For </a:t>
            </a:r>
            <a:r>
              <a:rPr lang="en-GB" sz="2000" i="1" dirty="0">
                <a:effectLst/>
                <a:latin typeface="Calibri" panose="020F0502020204030204" pitchFamily="34" charset="0"/>
                <a:ea typeface="Times New Roman" panose="02020603050405020304" pitchFamily="18" charset="0"/>
                <a:cs typeface="Calibri" panose="020F0502020204030204" pitchFamily="34" charset="0"/>
              </a:rPr>
              <a:t>people who are looking at studying the course and want to do nursing, it is perfect.” </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Times New Roman" panose="02020603050405020304" pitchFamily="18" charset="0"/>
              </a:rPr>
              <a:t> </a:t>
            </a:r>
            <a:br>
              <a:rPr lang="en-GB" sz="1800" dirty="0">
                <a:effectLst/>
                <a:latin typeface="Calibri" panose="020F050202020403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C6F09C4C-9A7F-9E45-B5C7-F6B194F6F957}"/>
              </a:ext>
            </a:extLst>
          </p:cNvPr>
          <p:cNvSpPr>
            <a:spLocks noGrp="1"/>
          </p:cNvSpPr>
          <p:nvPr>
            <p:ph idx="1"/>
          </p:nvPr>
        </p:nvSpPr>
        <p:spPr/>
        <p:txBody>
          <a:bodyPr/>
          <a:lstStyle/>
          <a:p>
            <a:pPr marL="0" indent="0">
              <a:buNone/>
            </a:pPr>
            <a:r>
              <a:rPr lang="en-GB" sz="2400" dirty="0">
                <a:effectLst/>
                <a:latin typeface="Calibri" panose="020F0502020204030204" pitchFamily="34" charset="0"/>
                <a:ea typeface="Times New Roman" panose="02020603050405020304" pitchFamily="18" charset="0"/>
              </a:rPr>
              <a:t>So far I have been learning all about the fundamentals of nursing and the whole of the health and social care sector which we studied in depth during the BTEC. Also, the BTEC replicates university learning because you learn one module and then do your assessment straight afterwards which is really helpful! Specifically for nursing, in unit 2: working in the health and social sector, we go into depth about the NMC which is essential to the course I am studying so it was really nice going into the course with the knowledge already. </a:t>
            </a:r>
            <a:endParaRPr lang="en-GB" sz="2400" dirty="0">
              <a:effectLst/>
              <a:latin typeface="Calibri" panose="020F0502020204030204" pitchFamily="34" charset="0"/>
              <a:ea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5218057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D6950289EA72408316014E58E4DEC2" ma:contentTypeVersion="18" ma:contentTypeDescription="Create a new document." ma:contentTypeScope="" ma:versionID="9484dcd76b6a68e6d5ce0e0f5f2c1907">
  <xsd:schema xmlns:xsd="http://www.w3.org/2001/XMLSchema" xmlns:xs="http://www.w3.org/2001/XMLSchema" xmlns:p="http://schemas.microsoft.com/office/2006/metadata/properties" xmlns:ns2="c21625c4-e92c-4023-b836-2b6d7edcb1c1" xmlns:ns3="05f1579e-d71e-4220-b327-1d9af5ad114e" targetNamespace="http://schemas.microsoft.com/office/2006/metadata/properties" ma:root="true" ma:fieldsID="bfa7cea153332677970115da510db198" ns2:_="" ns3:_="">
    <xsd:import namespace="c21625c4-e92c-4023-b836-2b6d7edcb1c1"/>
    <xsd:import namespace="05f1579e-d71e-4220-b327-1d9af5ad114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625c4-e92c-4023-b836-2b6d7edcb1c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201f4c7-9dc6-41d9-979b-f5b752bbaa54"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1579e-d71e-4220-b327-1d9af5ad114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0a833f5-8da6-437d-8fa4-676adce56343}" ma:internalName="TaxCatchAll" ma:showField="CatchAllData" ma:web="05f1579e-d71e-4220-b327-1d9af5ad11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21625c4-e92c-4023-b836-2b6d7edcb1c1">
      <Terms xmlns="http://schemas.microsoft.com/office/infopath/2007/PartnerControls"/>
    </lcf76f155ced4ddcb4097134ff3c332f>
    <TaxCatchAll xmlns="05f1579e-d71e-4220-b327-1d9af5ad114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45C33C-FEC2-4CFF-B508-90DA6C49A031}"/>
</file>

<file path=customXml/itemProps2.xml><?xml version="1.0" encoding="utf-8"?>
<ds:datastoreItem xmlns:ds="http://schemas.openxmlformats.org/officeDocument/2006/customXml" ds:itemID="{E7B3713B-1748-42B2-BC9C-73433C24AD1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81C45AF-48F0-4826-A947-BB96F46F97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376</TotalTime>
  <Words>461</Words>
  <Application>Microsoft Office PowerPoint</Application>
  <PresentationFormat>Widescreen</PresentationFormat>
  <Paragraphs>55</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Aharoni</vt:lpstr>
      <vt:lpstr>Arial</vt:lpstr>
      <vt:lpstr>Calibri</vt:lpstr>
      <vt:lpstr>Calibri Light</vt:lpstr>
      <vt:lpstr>Trebuchet MS</vt:lpstr>
      <vt:lpstr>Wingdings 3</vt:lpstr>
      <vt:lpstr>Facet</vt:lpstr>
      <vt:lpstr>An overview of the BTEC Level 3 Health and Social Care Course</vt:lpstr>
      <vt:lpstr>Grades required </vt:lpstr>
      <vt:lpstr>Grades available</vt:lpstr>
      <vt:lpstr>Mandatory units </vt:lpstr>
      <vt:lpstr>Why study  Health and Social Care   </vt:lpstr>
      <vt:lpstr>Where can it lead?</vt:lpstr>
      <vt:lpstr>Success story – Cerys Phillips 2022 “For people who are looking at studying the course and want to do nursing, it is perfect.”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KKnight</dc:creator>
  <cp:lastModifiedBy>Selena Burroughs</cp:lastModifiedBy>
  <cp:revision>11</cp:revision>
  <dcterms:created xsi:type="dcterms:W3CDTF">2017-07-10T13:29:06Z</dcterms:created>
  <dcterms:modified xsi:type="dcterms:W3CDTF">2023-10-15T20:05:24Z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0x01010044D6950289EA72408316014E58E4DEC2</vt:lpwstr>
  </property>
</Properties>
</file>