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6" r:id="rId5"/>
    <p:sldId id="277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3032" autoAdjust="0"/>
  </p:normalViewPr>
  <p:slideViewPr>
    <p:cSldViewPr>
      <p:cViewPr varScale="1">
        <p:scale>
          <a:sx n="80" d="100"/>
          <a:sy n="80" d="100"/>
        </p:scale>
        <p:origin x="950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8AD7B-4CF3-4C03-98D1-6906AF2E925C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DABA-2776-403B-9581-DD9026855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1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Who</a:t>
            </a:r>
          </a:p>
          <a:p>
            <a:r>
              <a:rPr lang="en-GB" dirty="0"/>
              <a:t>Looking for engaged students who have a passion for History &amp; who enjoy arguing their point of view.</a:t>
            </a:r>
          </a:p>
          <a:p>
            <a:r>
              <a:rPr lang="en-GB" dirty="0"/>
              <a:t>Grade </a:t>
            </a:r>
            <a:r>
              <a:rPr lang="en-GB" dirty="0" err="1"/>
              <a:t>reqs</a:t>
            </a:r>
            <a:r>
              <a:rPr lang="en-GB" dirty="0"/>
              <a:t>: 5 in History, 5 in English</a:t>
            </a:r>
          </a:p>
          <a:p>
            <a:r>
              <a:rPr lang="en-GB" dirty="0"/>
              <a:t>Literacy and writing proficiency</a:t>
            </a:r>
          </a:p>
          <a:p>
            <a:endParaRPr lang="en-GB" dirty="0"/>
          </a:p>
          <a:p>
            <a:r>
              <a:rPr lang="en-GB" b="1" dirty="0"/>
              <a:t>Why</a:t>
            </a:r>
          </a:p>
          <a:p>
            <a:r>
              <a:rPr lang="en-GB" b="0" dirty="0"/>
              <a:t>One of the most desirable A Level subjects by top Universities.  </a:t>
            </a:r>
          </a:p>
          <a:p>
            <a:r>
              <a:rPr lang="en-GB" b="0" dirty="0"/>
              <a:t>Highly regarded by employers (critical thinking skills, good communication, expertise in independent research)</a:t>
            </a:r>
          </a:p>
          <a:p>
            <a:r>
              <a:rPr lang="en-GB" b="0" dirty="0"/>
              <a:t>Students who specialise in History can go on to careers in journalism, law, curation, teaching, editing, politics, social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DABA-2776-403B-9581-DD902685567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3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Power struggle</a:t>
            </a:r>
          </a:p>
          <a:p>
            <a:r>
              <a:rPr lang="en-GB" dirty="0"/>
              <a:t>Ties with understanding Russia in the 21</a:t>
            </a:r>
            <a:r>
              <a:rPr lang="en-GB" baseline="30000" dirty="0"/>
              <a:t>st</a:t>
            </a:r>
            <a:r>
              <a:rPr lang="en-GB" dirty="0"/>
              <a:t> century and conflict in Ukraine</a:t>
            </a:r>
          </a:p>
          <a:p>
            <a:r>
              <a:rPr lang="en-GB" dirty="0"/>
              <a:t>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CDABA-2776-403B-9581-DD902685567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Social history</a:t>
            </a:r>
          </a:p>
          <a:p>
            <a:r>
              <a:rPr lang="en-GB" dirty="0"/>
              <a:t>Turmoil – century of ‘crisis’</a:t>
            </a:r>
          </a:p>
          <a:p>
            <a:r>
              <a:rPr lang="en-GB" dirty="0"/>
              <a:t>Interpretations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CDABA-2776-403B-9581-DD902685567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4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be linked to future career (e.g. law, politics, social reform, etc.)</a:t>
            </a:r>
          </a:p>
          <a:p>
            <a:r>
              <a:rPr lang="en-GB" dirty="0"/>
              <a:t>Could be linked to university courses (e.g. the 20</a:t>
            </a:r>
            <a:r>
              <a:rPr lang="en-GB" baseline="30000" dirty="0"/>
              <a:t>th</a:t>
            </a:r>
            <a:r>
              <a:rPr lang="en-GB" dirty="0"/>
              <a:t> century world, ancient realms, the Renaissance)</a:t>
            </a:r>
          </a:p>
          <a:p>
            <a:r>
              <a:rPr lang="en-GB" dirty="0"/>
              <a:t>Mini-NEA project to develop skills in Y12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DABA-2776-403B-9581-DD902685567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4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F2F2-47E5-4F52-8B60-58E4F7F35453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B13D-5C84-441A-B5A4-1D7F6E357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59" y="727455"/>
            <a:ext cx="5668687" cy="513986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4000" dirty="0">
                <a:latin typeface="Century Gothic" pitchFamily="34" charset="0"/>
              </a:rPr>
              <a:t>AQA:  A-Level History</a:t>
            </a:r>
          </a:p>
          <a:p>
            <a:pPr marL="342900" indent="-342900" algn="ctr"/>
            <a:endParaRPr lang="en-GB" sz="2400" dirty="0">
              <a:latin typeface="Century Gothic" pitchFamily="34" charset="0"/>
            </a:endParaRPr>
          </a:p>
          <a:p>
            <a:pPr marL="742950" indent="-742950">
              <a:buAutoNum type="arabicPeriod"/>
            </a:pPr>
            <a:r>
              <a:rPr lang="en-GB" sz="2400" b="1" dirty="0">
                <a:latin typeface="Century Gothic" pitchFamily="34" charset="0"/>
              </a:rPr>
              <a:t>Component 1: Breadth study 1D</a:t>
            </a:r>
            <a:br>
              <a:rPr lang="en-GB" sz="2400" b="1" dirty="0">
                <a:latin typeface="Century Gothic" pitchFamily="34" charset="0"/>
              </a:rPr>
            </a:b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Stuart Britain and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the Crisis of Monarchy</a:t>
            </a:r>
            <a:r>
              <a:rPr lang="en-GB" sz="2400" dirty="0">
                <a:latin typeface="Century Gothic" pitchFamily="34" charset="0"/>
              </a:rPr>
              <a:t>, 1603-1702 (40%)</a:t>
            </a:r>
          </a:p>
          <a:p>
            <a:pPr marL="742950" indent="-742950">
              <a:buAutoNum type="arabicPeriod"/>
            </a:pPr>
            <a:endParaRPr lang="en-GB" sz="2400" dirty="0">
              <a:latin typeface="Century Gothic" pitchFamily="34" charset="0"/>
            </a:endParaRPr>
          </a:p>
          <a:p>
            <a:pPr marL="742950" indent="-742950">
              <a:buAutoNum type="arabicPeriod"/>
            </a:pPr>
            <a:r>
              <a:rPr lang="en-GB" sz="2400" b="1" dirty="0">
                <a:latin typeface="Century Gothic" pitchFamily="34" charset="0"/>
              </a:rPr>
              <a:t>Component 2: Depth study 2N</a:t>
            </a:r>
            <a:br>
              <a:rPr lang="en-GB" sz="2400" b="1" dirty="0">
                <a:latin typeface="Century Gothic" pitchFamily="34" charset="0"/>
              </a:rPr>
            </a:br>
            <a:r>
              <a:rPr lang="en-GB" sz="2400" b="1" dirty="0">
                <a:solidFill>
                  <a:srgbClr val="FF0000"/>
                </a:solidFill>
                <a:latin typeface="Century Gothic" pitchFamily="34" charset="0"/>
              </a:rPr>
              <a:t>Revolution and Dictatorship</a:t>
            </a:r>
            <a:r>
              <a:rPr lang="en-GB" sz="2400" dirty="0">
                <a:solidFill>
                  <a:srgbClr val="FF0000"/>
                </a:solidFill>
                <a:latin typeface="Century Gothic" pitchFamily="34" charset="0"/>
              </a:rPr>
              <a:t>: Russia</a:t>
            </a:r>
            <a:r>
              <a:rPr lang="en-GB" sz="2400" dirty="0">
                <a:latin typeface="Century Gothic" pitchFamily="34" charset="0"/>
              </a:rPr>
              <a:t>, 1917-1953(40%)</a:t>
            </a:r>
          </a:p>
          <a:p>
            <a:pPr marL="742950" indent="-742950">
              <a:buAutoNum type="arabicPeriod"/>
            </a:pPr>
            <a:endParaRPr lang="en-GB" sz="2400" dirty="0">
              <a:latin typeface="Century Gothic" pitchFamily="34" charset="0"/>
            </a:endParaRPr>
          </a:p>
          <a:p>
            <a:pPr marL="742950" indent="-742950">
              <a:buAutoNum type="arabicPeriod"/>
            </a:pPr>
            <a:r>
              <a:rPr lang="en-GB" sz="2400" b="1" dirty="0">
                <a:latin typeface="Century Gothic" pitchFamily="34" charset="0"/>
              </a:rPr>
              <a:t>Component 3: Historical investigation</a:t>
            </a:r>
            <a:br>
              <a:rPr lang="en-GB" sz="2400" b="1" dirty="0">
                <a:latin typeface="Century Gothic" pitchFamily="34" charset="0"/>
              </a:rPr>
            </a:br>
            <a:r>
              <a:rPr lang="en-GB" sz="2400" b="1" dirty="0">
                <a:solidFill>
                  <a:srgbClr val="002060"/>
                </a:solidFill>
                <a:latin typeface="Century Gothic" pitchFamily="34" charset="0"/>
              </a:rPr>
              <a:t>NEA</a:t>
            </a:r>
            <a:r>
              <a:rPr lang="en-GB" sz="2400" dirty="0">
                <a:solidFill>
                  <a:srgbClr val="002060"/>
                </a:solidFill>
                <a:latin typeface="Century Gothic" pitchFamily="34" charset="0"/>
              </a:rPr>
              <a:t> (personal study) </a:t>
            </a:r>
            <a:r>
              <a:rPr lang="en-GB" sz="2400" dirty="0">
                <a:latin typeface="Century Gothic" pitchFamily="34" charset="0"/>
              </a:rPr>
              <a:t>(20%)</a:t>
            </a:r>
          </a:p>
        </p:txBody>
      </p:sp>
      <p:pic>
        <p:nvPicPr>
          <p:cNvPr id="1026" name="Picture 2" descr="static.aqa.org.uk/assets/image/0015/51135/aqa_o...">
            <a:extLst>
              <a:ext uri="{FF2B5EF4-FFF2-40B4-BE49-F238E27FC236}">
                <a16:creationId xmlns:a16="http://schemas.microsoft.com/office/drawing/2014/main" id="{D1A24540-9CC3-4E33-9116-67F1ED0F8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9" b="23971"/>
          <a:stretch/>
        </p:blipFill>
        <p:spPr bwMode="auto">
          <a:xfrm>
            <a:off x="407368" y="756169"/>
            <a:ext cx="150015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9F0442B-A86F-4FD9-9E93-C8D9A92A7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r="11950"/>
          <a:stretch/>
        </p:blipFill>
        <p:spPr>
          <a:xfrm rot="847069">
            <a:off x="9619578" y="3675037"/>
            <a:ext cx="2152807" cy="28057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Laughing Their Heads Off: Political Jokes Under Stalin — Pushkin House">
            <a:extLst>
              <a:ext uri="{FF2B5EF4-FFF2-40B4-BE49-F238E27FC236}">
                <a16:creationId xmlns:a16="http://schemas.microsoft.com/office/drawing/2014/main" id="{1DF319DA-9EDF-494F-BC79-0034CBBA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78" y="3911793"/>
            <a:ext cx="3138634" cy="208630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xford AQA History for A Level: Stuart Britain and the Crisi: Buy Oxford  AQA History for A Level: Stuart Britain and the Crisi Online at Low Price  in India on Snapdeal">
            <a:extLst>
              <a:ext uri="{FF2B5EF4-FFF2-40B4-BE49-F238E27FC236}">
                <a16:creationId xmlns:a16="http://schemas.microsoft.com/office/drawing/2014/main" id="{B13CB198-0559-4E38-9703-4221158C6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r="5747"/>
          <a:stretch/>
        </p:blipFill>
        <p:spPr bwMode="auto">
          <a:xfrm rot="21181050">
            <a:off x="9779939" y="249580"/>
            <a:ext cx="2028146" cy="268276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uritan Ban Cartoons and Comics - funny pictures from CartoonStock">
            <a:extLst>
              <a:ext uri="{FF2B5EF4-FFF2-40B4-BE49-F238E27FC236}">
                <a16:creationId xmlns:a16="http://schemas.microsoft.com/office/drawing/2014/main" id="{C88A13D0-3B33-44D9-A416-7EEA3958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27" y="853880"/>
            <a:ext cx="2496585" cy="249658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Image result for len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95">
            <a:off x="128563" y="4291805"/>
            <a:ext cx="1800200" cy="25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26435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Component 2: Depth study 2N</a:t>
            </a:r>
            <a:br>
              <a:rPr lang="en-GB" sz="3200" b="1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3200" b="1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Revolution and Dictatorship</a:t>
            </a:r>
            <a:r>
              <a:rPr lang="en-GB" sz="3200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Russia 1917-1953</a:t>
            </a:r>
            <a:endParaRPr lang="en-GB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D92CDC-9B1B-44AC-9FCB-63BA6D30B6D2}"/>
              </a:ext>
            </a:extLst>
          </p:cNvPr>
          <p:cNvSpPr/>
          <p:nvPr/>
        </p:nvSpPr>
        <p:spPr>
          <a:xfrm>
            <a:off x="89898" y="3059694"/>
            <a:ext cx="3554327" cy="1190396"/>
          </a:xfrm>
          <a:custGeom>
            <a:avLst/>
            <a:gdLst>
              <a:gd name="connsiteX0" fmla="*/ 0 w 3554327"/>
              <a:gd name="connsiteY0" fmla="*/ 0 h 1190396"/>
              <a:gd name="connsiteX1" fmla="*/ 3554327 w 3554327"/>
              <a:gd name="connsiteY1" fmla="*/ 0 h 1190396"/>
              <a:gd name="connsiteX2" fmla="*/ 3554327 w 3554327"/>
              <a:gd name="connsiteY2" fmla="*/ 1190396 h 1190396"/>
              <a:gd name="connsiteX3" fmla="*/ 0 w 3554327"/>
              <a:gd name="connsiteY3" fmla="*/ 1190396 h 1190396"/>
              <a:gd name="connsiteX4" fmla="*/ 0 w 3554327"/>
              <a:gd name="connsiteY4" fmla="*/ 0 h 11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327" h="1190396" fill="none" extrusionOk="0">
                <a:moveTo>
                  <a:pt x="0" y="0"/>
                </a:moveTo>
                <a:cubicBezTo>
                  <a:pt x="1292755" y="-33775"/>
                  <a:pt x="1805561" y="138873"/>
                  <a:pt x="3554327" y="0"/>
                </a:cubicBezTo>
                <a:cubicBezTo>
                  <a:pt x="3619586" y="166728"/>
                  <a:pt x="3573379" y="764525"/>
                  <a:pt x="3554327" y="1190396"/>
                </a:cubicBezTo>
                <a:cubicBezTo>
                  <a:pt x="2489490" y="1053066"/>
                  <a:pt x="983950" y="1052540"/>
                  <a:pt x="0" y="1190396"/>
                </a:cubicBezTo>
                <a:cubicBezTo>
                  <a:pt x="-97497" y="904357"/>
                  <a:pt x="56016" y="163959"/>
                  <a:pt x="0" y="0"/>
                </a:cubicBezTo>
                <a:close/>
              </a:path>
              <a:path w="3554327" h="1190396" stroke="0" extrusionOk="0">
                <a:moveTo>
                  <a:pt x="0" y="0"/>
                </a:moveTo>
                <a:cubicBezTo>
                  <a:pt x="926734" y="-101487"/>
                  <a:pt x="2434697" y="-162162"/>
                  <a:pt x="3554327" y="0"/>
                </a:cubicBezTo>
                <a:cubicBezTo>
                  <a:pt x="3611508" y="289152"/>
                  <a:pt x="3607647" y="784997"/>
                  <a:pt x="3554327" y="1190396"/>
                </a:cubicBezTo>
                <a:cubicBezTo>
                  <a:pt x="3180437" y="1240461"/>
                  <a:pt x="532839" y="1031947"/>
                  <a:pt x="0" y="1190396"/>
                </a:cubicBezTo>
                <a:cubicBezTo>
                  <a:pt x="71568" y="869234"/>
                  <a:pt x="13248" y="474555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How did three centuries of autocracy crumble so swiftly?</a:t>
            </a:r>
            <a:endParaRPr lang="en-GB" sz="2000" dirty="0">
              <a:latin typeface="Century Gothic" pitchFamily="34" charset="0"/>
            </a:endParaRPr>
          </a:p>
        </p:txBody>
      </p:sp>
      <p:pic>
        <p:nvPicPr>
          <p:cNvPr id="26626" name="Picture 2" descr="Image result for commun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379" y="3650276"/>
            <a:ext cx="2033972" cy="203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Joseph Stalin: Quick Facts - Owlcation">
            <a:extLst>
              <a:ext uri="{FF2B5EF4-FFF2-40B4-BE49-F238E27FC236}">
                <a16:creationId xmlns:a16="http://schemas.microsoft.com/office/drawing/2014/main" id="{68469A49-812F-4D80-8042-10CE6FB6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241" y="2472876"/>
            <a:ext cx="2049883" cy="223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tler and Stalin by Laurence Rees review — bloody fantasy versus cruel  rationalism | Saturday Review | The Times">
            <a:extLst>
              <a:ext uri="{FF2B5EF4-FFF2-40B4-BE49-F238E27FC236}">
                <a16:creationId xmlns:a16="http://schemas.microsoft.com/office/drawing/2014/main" id="{36F32B7F-D72F-495E-8130-8F8BA716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49" y="5121243"/>
            <a:ext cx="2780562" cy="156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DF5F16-470F-065A-2301-587E0108CF6A}"/>
              </a:ext>
            </a:extLst>
          </p:cNvPr>
          <p:cNvSpPr/>
          <p:nvPr/>
        </p:nvSpPr>
        <p:spPr>
          <a:xfrm>
            <a:off x="3833565" y="1736757"/>
            <a:ext cx="2845152" cy="1597970"/>
          </a:xfrm>
          <a:custGeom>
            <a:avLst/>
            <a:gdLst>
              <a:gd name="connsiteX0" fmla="*/ 0 w 2845152"/>
              <a:gd name="connsiteY0" fmla="*/ 0 h 1597970"/>
              <a:gd name="connsiteX1" fmla="*/ 2845152 w 2845152"/>
              <a:gd name="connsiteY1" fmla="*/ 0 h 1597970"/>
              <a:gd name="connsiteX2" fmla="*/ 2845152 w 2845152"/>
              <a:gd name="connsiteY2" fmla="*/ 1597970 h 1597970"/>
              <a:gd name="connsiteX3" fmla="*/ 0 w 2845152"/>
              <a:gd name="connsiteY3" fmla="*/ 1597970 h 1597970"/>
              <a:gd name="connsiteX4" fmla="*/ 0 w 2845152"/>
              <a:gd name="connsiteY4" fmla="*/ 0 h 159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152" h="1597970" fill="none" extrusionOk="0">
                <a:moveTo>
                  <a:pt x="0" y="0"/>
                </a:moveTo>
                <a:cubicBezTo>
                  <a:pt x="559406" y="-33775"/>
                  <a:pt x="1579655" y="138873"/>
                  <a:pt x="2845152" y="0"/>
                </a:cubicBezTo>
                <a:cubicBezTo>
                  <a:pt x="2924670" y="345848"/>
                  <a:pt x="2914566" y="1176838"/>
                  <a:pt x="2845152" y="1597970"/>
                </a:cubicBezTo>
                <a:cubicBezTo>
                  <a:pt x="2194399" y="1460640"/>
                  <a:pt x="1048133" y="1460114"/>
                  <a:pt x="0" y="1597970"/>
                </a:cubicBezTo>
                <a:cubicBezTo>
                  <a:pt x="128614" y="823078"/>
                  <a:pt x="-8453" y="193420"/>
                  <a:pt x="0" y="0"/>
                </a:cubicBezTo>
                <a:close/>
              </a:path>
              <a:path w="2845152" h="1597970" stroke="0" extrusionOk="0">
                <a:moveTo>
                  <a:pt x="0" y="0"/>
                </a:moveTo>
                <a:cubicBezTo>
                  <a:pt x="593412" y="-101487"/>
                  <a:pt x="1602473" y="-162162"/>
                  <a:pt x="2845152" y="0"/>
                </a:cubicBezTo>
                <a:cubicBezTo>
                  <a:pt x="2818035" y="656588"/>
                  <a:pt x="2924297" y="992823"/>
                  <a:pt x="2845152" y="1597970"/>
                </a:cubicBezTo>
                <a:cubicBezTo>
                  <a:pt x="2198841" y="1648035"/>
                  <a:pt x="771671" y="1439521"/>
                  <a:pt x="0" y="1597970"/>
                </a:cubicBezTo>
                <a:cubicBezTo>
                  <a:pt x="-80954" y="1126348"/>
                  <a:pt x="71931" y="361637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The revolutions of 1917: people power or political outmanoeuvring?</a:t>
            </a:r>
            <a:endParaRPr lang="en-GB" sz="2000" dirty="0">
              <a:latin typeface="Century Gothic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99452E-22F5-9D30-BB9B-DAE7056DFB3F}"/>
              </a:ext>
            </a:extLst>
          </p:cNvPr>
          <p:cNvSpPr/>
          <p:nvPr/>
        </p:nvSpPr>
        <p:spPr>
          <a:xfrm>
            <a:off x="1857598" y="5868702"/>
            <a:ext cx="3554326" cy="830997"/>
          </a:xfrm>
          <a:custGeom>
            <a:avLst/>
            <a:gdLst>
              <a:gd name="connsiteX0" fmla="*/ 0 w 3554326"/>
              <a:gd name="connsiteY0" fmla="*/ 0 h 830997"/>
              <a:gd name="connsiteX1" fmla="*/ 3554326 w 3554326"/>
              <a:gd name="connsiteY1" fmla="*/ 0 h 830997"/>
              <a:gd name="connsiteX2" fmla="*/ 3554326 w 3554326"/>
              <a:gd name="connsiteY2" fmla="*/ 830997 h 830997"/>
              <a:gd name="connsiteX3" fmla="*/ 0 w 3554326"/>
              <a:gd name="connsiteY3" fmla="*/ 830997 h 830997"/>
              <a:gd name="connsiteX4" fmla="*/ 0 w 355432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326" h="830997" fill="none" extrusionOk="0">
                <a:moveTo>
                  <a:pt x="0" y="0"/>
                </a:moveTo>
                <a:cubicBezTo>
                  <a:pt x="1292934" y="-33775"/>
                  <a:pt x="1806577" y="138873"/>
                  <a:pt x="3554326" y="0"/>
                </a:cubicBezTo>
                <a:cubicBezTo>
                  <a:pt x="3515864" y="355991"/>
                  <a:pt x="3520347" y="649381"/>
                  <a:pt x="3554326" y="830997"/>
                </a:cubicBezTo>
                <a:cubicBezTo>
                  <a:pt x="2488788" y="693667"/>
                  <a:pt x="982809" y="693141"/>
                  <a:pt x="0" y="830997"/>
                </a:cubicBezTo>
                <a:cubicBezTo>
                  <a:pt x="-58438" y="423656"/>
                  <a:pt x="9847" y="282222"/>
                  <a:pt x="0" y="0"/>
                </a:cubicBezTo>
                <a:close/>
              </a:path>
              <a:path w="3554326" h="830997" stroke="0" extrusionOk="0">
                <a:moveTo>
                  <a:pt x="0" y="0"/>
                </a:moveTo>
                <a:cubicBezTo>
                  <a:pt x="927531" y="-101487"/>
                  <a:pt x="2435192" y="-162162"/>
                  <a:pt x="3554326" y="0"/>
                </a:cubicBezTo>
                <a:cubicBezTo>
                  <a:pt x="3619892" y="286347"/>
                  <a:pt x="3604223" y="663043"/>
                  <a:pt x="3554326" y="830997"/>
                </a:cubicBezTo>
                <a:cubicBezTo>
                  <a:pt x="3180060" y="881062"/>
                  <a:pt x="532019" y="672548"/>
                  <a:pt x="0" y="830997"/>
                </a:cubicBezTo>
                <a:cubicBezTo>
                  <a:pt x="-30818" y="581332"/>
                  <a:pt x="-37085" y="356280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Why was Lenin idolised and adored?</a:t>
            </a:r>
            <a:endParaRPr lang="en-GB" sz="2000" dirty="0">
              <a:latin typeface="Century Gothic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18570-CC98-0F7D-33C7-88FF5C5452AE}"/>
              </a:ext>
            </a:extLst>
          </p:cNvPr>
          <p:cNvSpPr/>
          <p:nvPr/>
        </p:nvSpPr>
        <p:spPr>
          <a:xfrm>
            <a:off x="8746119" y="1203739"/>
            <a:ext cx="3227860" cy="1200329"/>
          </a:xfrm>
          <a:custGeom>
            <a:avLst/>
            <a:gdLst>
              <a:gd name="connsiteX0" fmla="*/ 0 w 3227860"/>
              <a:gd name="connsiteY0" fmla="*/ 0 h 1200329"/>
              <a:gd name="connsiteX1" fmla="*/ 3227860 w 3227860"/>
              <a:gd name="connsiteY1" fmla="*/ 0 h 1200329"/>
              <a:gd name="connsiteX2" fmla="*/ 3227860 w 3227860"/>
              <a:gd name="connsiteY2" fmla="*/ 1200329 h 1200329"/>
              <a:gd name="connsiteX3" fmla="*/ 0 w 3227860"/>
              <a:gd name="connsiteY3" fmla="*/ 1200329 h 1200329"/>
              <a:gd name="connsiteX4" fmla="*/ 0 w 32278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860" h="1200329" fill="none" extrusionOk="0">
                <a:moveTo>
                  <a:pt x="0" y="0"/>
                </a:moveTo>
                <a:cubicBezTo>
                  <a:pt x="1530883" y="-33775"/>
                  <a:pt x="2799680" y="138873"/>
                  <a:pt x="3227860" y="0"/>
                </a:cubicBezTo>
                <a:cubicBezTo>
                  <a:pt x="3206018" y="577811"/>
                  <a:pt x="3293601" y="872673"/>
                  <a:pt x="3227860" y="1200329"/>
                </a:cubicBezTo>
                <a:cubicBezTo>
                  <a:pt x="1940261" y="1062999"/>
                  <a:pt x="367510" y="1062473"/>
                  <a:pt x="0" y="1200329"/>
                </a:cubicBezTo>
                <a:cubicBezTo>
                  <a:pt x="107761" y="864889"/>
                  <a:pt x="-6773" y="282049"/>
                  <a:pt x="0" y="0"/>
                </a:cubicBezTo>
                <a:close/>
              </a:path>
              <a:path w="3227860" h="1200329" stroke="0" extrusionOk="0">
                <a:moveTo>
                  <a:pt x="0" y="0"/>
                </a:moveTo>
                <a:cubicBezTo>
                  <a:pt x="342290" y="-101487"/>
                  <a:pt x="2544797" y="-162162"/>
                  <a:pt x="3227860" y="0"/>
                </a:cubicBezTo>
                <a:cubicBezTo>
                  <a:pt x="3243566" y="473017"/>
                  <a:pt x="3327617" y="1034532"/>
                  <a:pt x="3227860" y="1200329"/>
                </a:cubicBezTo>
                <a:cubicBezTo>
                  <a:pt x="2793800" y="1250394"/>
                  <a:pt x="1485999" y="1041880"/>
                  <a:pt x="0" y="1200329"/>
                </a:cubicBezTo>
                <a:cubicBezTo>
                  <a:pt x="-80678" y="874721"/>
                  <a:pt x="62635" y="134026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What were the consequences of Stalin’s paranoia?</a:t>
            </a:r>
            <a:endParaRPr lang="en-GB" sz="2000" dirty="0">
              <a:latin typeface="Century Gothic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E23FC-276E-4096-4267-27B1A9D47F87}"/>
              </a:ext>
            </a:extLst>
          </p:cNvPr>
          <p:cNvSpPr/>
          <p:nvPr/>
        </p:nvSpPr>
        <p:spPr>
          <a:xfrm>
            <a:off x="8904046" y="4777920"/>
            <a:ext cx="3227860" cy="1938992"/>
          </a:xfrm>
          <a:custGeom>
            <a:avLst/>
            <a:gdLst>
              <a:gd name="connsiteX0" fmla="*/ 0 w 3227860"/>
              <a:gd name="connsiteY0" fmla="*/ 0 h 1938992"/>
              <a:gd name="connsiteX1" fmla="*/ 3227860 w 3227860"/>
              <a:gd name="connsiteY1" fmla="*/ 0 h 1938992"/>
              <a:gd name="connsiteX2" fmla="*/ 3227860 w 3227860"/>
              <a:gd name="connsiteY2" fmla="*/ 1938992 h 1938992"/>
              <a:gd name="connsiteX3" fmla="*/ 0 w 3227860"/>
              <a:gd name="connsiteY3" fmla="*/ 1938992 h 1938992"/>
              <a:gd name="connsiteX4" fmla="*/ 0 w 3227860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860" h="1938992" fill="none" extrusionOk="0">
                <a:moveTo>
                  <a:pt x="0" y="0"/>
                </a:moveTo>
                <a:cubicBezTo>
                  <a:pt x="1530883" y="-33775"/>
                  <a:pt x="2799680" y="138873"/>
                  <a:pt x="3227860" y="0"/>
                </a:cubicBezTo>
                <a:cubicBezTo>
                  <a:pt x="3154089" y="688923"/>
                  <a:pt x="3071977" y="1207466"/>
                  <a:pt x="3227860" y="1938992"/>
                </a:cubicBezTo>
                <a:cubicBezTo>
                  <a:pt x="1940261" y="1801662"/>
                  <a:pt x="367510" y="1801136"/>
                  <a:pt x="0" y="1938992"/>
                </a:cubicBezTo>
                <a:cubicBezTo>
                  <a:pt x="152408" y="1194507"/>
                  <a:pt x="73868" y="503404"/>
                  <a:pt x="0" y="0"/>
                </a:cubicBezTo>
                <a:close/>
              </a:path>
              <a:path w="3227860" h="1938992" stroke="0" extrusionOk="0">
                <a:moveTo>
                  <a:pt x="0" y="0"/>
                </a:moveTo>
                <a:cubicBezTo>
                  <a:pt x="342290" y="-101487"/>
                  <a:pt x="2544797" y="-162162"/>
                  <a:pt x="3227860" y="0"/>
                </a:cubicBezTo>
                <a:cubicBezTo>
                  <a:pt x="3288573" y="291184"/>
                  <a:pt x="3166788" y="1111448"/>
                  <a:pt x="3227860" y="1938992"/>
                </a:cubicBezTo>
                <a:cubicBezTo>
                  <a:pt x="2793800" y="1989057"/>
                  <a:pt x="1485999" y="1780543"/>
                  <a:pt x="0" y="1938992"/>
                </a:cubicBezTo>
                <a:cubicBezTo>
                  <a:pt x="-24452" y="1684313"/>
                  <a:pt x="-67663" y="797899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How did Russia push back from the brink of failure to emerge from WWII as a superpower?</a:t>
            </a:r>
            <a:endParaRPr lang="en-GB" sz="2000" dirty="0">
              <a:latin typeface="Century Gothic" pitchFamily="34" charset="0"/>
            </a:endParaRPr>
          </a:p>
        </p:txBody>
      </p:sp>
      <p:pic>
        <p:nvPicPr>
          <p:cNvPr id="2050" name="Picture 2" descr="Now in color: PHOTOS of the Romanov Royal family - Russia Beyond">
            <a:extLst>
              <a:ext uri="{FF2B5EF4-FFF2-40B4-BE49-F238E27FC236}">
                <a16:creationId xmlns:a16="http://schemas.microsoft.com/office/drawing/2014/main" id="{A1D27BC8-84A3-C3F3-DB47-575FB4E3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7" y="1146044"/>
            <a:ext cx="3279687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 Encounter Hell On Earth, Read The Gulag Archipelago">
            <a:extLst>
              <a:ext uri="{FF2B5EF4-FFF2-40B4-BE49-F238E27FC236}">
                <a16:creationId xmlns:a16="http://schemas.microsoft.com/office/drawing/2014/main" id="{E42892D5-D319-E8A4-E545-A3132132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84" y="2530589"/>
            <a:ext cx="2666762" cy="20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061259D2-0DDA-93B7-872E-595601EA6C08}"/>
              </a:ext>
            </a:extLst>
          </p:cNvPr>
          <p:cNvCxnSpPr>
            <a:cxnSpLocks/>
            <a:stCxn id="1030" idx="2"/>
          </p:cNvCxnSpPr>
          <p:nvPr/>
        </p:nvCxnSpPr>
        <p:spPr>
          <a:xfrm rot="5400000">
            <a:off x="2676029" y="1184821"/>
            <a:ext cx="2063750" cy="1848544"/>
          </a:xfrm>
          <a:prstGeom prst="curvedConnector3">
            <a:avLst>
              <a:gd name="adj1" fmla="val 2622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99F04B9-CA10-1380-1A33-C6DA9316E948}"/>
              </a:ext>
            </a:extLst>
          </p:cNvPr>
          <p:cNvCxnSpPr>
            <a:cxnSpLocks/>
            <a:stCxn id="1030" idx="2"/>
            <a:endCxn id="2" idx="0"/>
          </p:cNvCxnSpPr>
          <p:nvPr/>
        </p:nvCxnSpPr>
        <p:spPr>
          <a:xfrm rot="16200000" flipH="1">
            <a:off x="4614389" y="1095004"/>
            <a:ext cx="659539" cy="623965"/>
          </a:xfrm>
          <a:prstGeom prst="curved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F8513392-E2D8-A187-C4AF-D64ABF3EF5F5}"/>
              </a:ext>
            </a:extLst>
          </p:cNvPr>
          <p:cNvCxnSpPr>
            <a:cxnSpLocks/>
            <a:stCxn id="1030" idx="2"/>
          </p:cNvCxnSpPr>
          <p:nvPr/>
        </p:nvCxnSpPr>
        <p:spPr>
          <a:xfrm rot="5400000">
            <a:off x="1614443" y="2850969"/>
            <a:ext cx="4791484" cy="1243982"/>
          </a:xfrm>
          <a:prstGeom prst="curvedConnector3">
            <a:avLst>
              <a:gd name="adj1" fmla="val 15556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5CD759E3-3B08-0EEA-8B30-372C93592733}"/>
              </a:ext>
            </a:extLst>
          </p:cNvPr>
          <p:cNvCxnSpPr>
            <a:cxnSpLocks/>
            <a:stCxn id="1030" idx="2"/>
            <a:endCxn id="5" idx="1"/>
          </p:cNvCxnSpPr>
          <p:nvPr/>
        </p:nvCxnSpPr>
        <p:spPr>
          <a:xfrm rot="16200000" flipH="1">
            <a:off x="6325804" y="-616411"/>
            <a:ext cx="726686" cy="4113943"/>
          </a:xfrm>
          <a:prstGeom prst="curved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C47DEBB-9C03-8A30-2558-435E9C6855D4}"/>
              </a:ext>
            </a:extLst>
          </p:cNvPr>
          <p:cNvCxnSpPr>
            <a:cxnSpLocks/>
            <a:stCxn id="1030" idx="2"/>
          </p:cNvCxnSpPr>
          <p:nvPr/>
        </p:nvCxnSpPr>
        <p:spPr>
          <a:xfrm rot="16200000" flipH="1">
            <a:off x="4620244" y="1089150"/>
            <a:ext cx="4368008" cy="4344144"/>
          </a:xfrm>
          <a:prstGeom prst="curvedConnector3">
            <a:avLst>
              <a:gd name="adj1" fmla="val 15535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Execution of Charles I | History Today">
            <a:extLst>
              <a:ext uri="{FF2B5EF4-FFF2-40B4-BE49-F238E27FC236}">
                <a16:creationId xmlns:a16="http://schemas.microsoft.com/office/drawing/2014/main" id="{81BBF331-3E3D-8146-18B9-ECCC3239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5" y="4921122"/>
            <a:ext cx="2424889" cy="170104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2213" y="0"/>
            <a:ext cx="1022513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Component 1: Breadth study 1D</a:t>
            </a:r>
            <a:br>
              <a:rPr lang="en-GB" sz="3200" b="1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3200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Stuart Britain and </a:t>
            </a:r>
            <a:r>
              <a:rPr lang="en-GB" sz="3200" b="1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 Crisis of Monarchy</a:t>
            </a:r>
            <a:r>
              <a:rPr lang="en-GB" sz="3200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1603-1702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124" y="1319894"/>
            <a:ext cx="3816424" cy="1200329"/>
          </a:xfrm>
          <a:custGeom>
            <a:avLst/>
            <a:gdLst>
              <a:gd name="connsiteX0" fmla="*/ 0 w 3816424"/>
              <a:gd name="connsiteY0" fmla="*/ 0 h 1200329"/>
              <a:gd name="connsiteX1" fmla="*/ 3816424 w 3816424"/>
              <a:gd name="connsiteY1" fmla="*/ 0 h 1200329"/>
              <a:gd name="connsiteX2" fmla="*/ 3816424 w 3816424"/>
              <a:gd name="connsiteY2" fmla="*/ 1200329 h 1200329"/>
              <a:gd name="connsiteX3" fmla="*/ 0 w 3816424"/>
              <a:gd name="connsiteY3" fmla="*/ 1200329 h 1200329"/>
              <a:gd name="connsiteX4" fmla="*/ 0 w 3816424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200329" fill="none" extrusionOk="0">
                <a:moveTo>
                  <a:pt x="0" y="0"/>
                </a:moveTo>
                <a:cubicBezTo>
                  <a:pt x="1779710" y="-33775"/>
                  <a:pt x="2795913" y="138873"/>
                  <a:pt x="3816424" y="0"/>
                </a:cubicBezTo>
                <a:cubicBezTo>
                  <a:pt x="3794582" y="577811"/>
                  <a:pt x="3882165" y="872673"/>
                  <a:pt x="3816424" y="1200329"/>
                </a:cubicBezTo>
                <a:cubicBezTo>
                  <a:pt x="3214483" y="1062999"/>
                  <a:pt x="802580" y="1062473"/>
                  <a:pt x="0" y="1200329"/>
                </a:cubicBezTo>
                <a:cubicBezTo>
                  <a:pt x="107761" y="864889"/>
                  <a:pt x="-6773" y="282049"/>
                  <a:pt x="0" y="0"/>
                </a:cubicBezTo>
                <a:close/>
              </a:path>
              <a:path w="3816424" h="1200329" stroke="0" extrusionOk="0">
                <a:moveTo>
                  <a:pt x="0" y="0"/>
                </a:moveTo>
                <a:cubicBezTo>
                  <a:pt x="1149388" y="-101487"/>
                  <a:pt x="2533812" y="-162162"/>
                  <a:pt x="3816424" y="0"/>
                </a:cubicBezTo>
                <a:cubicBezTo>
                  <a:pt x="3832130" y="473017"/>
                  <a:pt x="3916181" y="1034532"/>
                  <a:pt x="3816424" y="1200329"/>
                </a:cubicBezTo>
                <a:cubicBezTo>
                  <a:pt x="2737708" y="1250394"/>
                  <a:pt x="1653866" y="1041880"/>
                  <a:pt x="0" y="1200329"/>
                </a:cubicBezTo>
                <a:cubicBezTo>
                  <a:pt x="-80678" y="874721"/>
                  <a:pt x="62635" y="134026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How did England respond to the collapse of the Tudor dynasty?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46" y="4984998"/>
            <a:ext cx="2996740" cy="157328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22" y="2866840"/>
            <a:ext cx="1630019" cy="226915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in on Worldwide Stamp Collecting">
            <a:extLst>
              <a:ext uri="{FF2B5EF4-FFF2-40B4-BE49-F238E27FC236}">
                <a16:creationId xmlns:a16="http://schemas.microsoft.com/office/drawing/2014/main" id="{D07A3222-24DA-49E4-B6F2-53BC29F65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2383" r="5827" b="18325"/>
          <a:stretch/>
        </p:blipFill>
        <p:spPr bwMode="auto">
          <a:xfrm rot="21256848">
            <a:off x="244004" y="2533089"/>
            <a:ext cx="3038182" cy="202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Cromwell Museum on Twitter: &amp;quot;As an example of one of the many bits of  #BadHistoryGoesViral on Twitter is a myth that Mince Pies - or indeed pies  of any description -">
            <a:extLst>
              <a:ext uri="{FF2B5EF4-FFF2-40B4-BE49-F238E27FC236}">
                <a16:creationId xmlns:a16="http://schemas.microsoft.com/office/drawing/2014/main" id="{426EF143-052E-4AEA-B2A3-F7BA3A8C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96" y="4725144"/>
            <a:ext cx="1807395" cy="195198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nglish Civil War around Hinckley in Leicestershire">
            <a:extLst>
              <a:ext uri="{FF2B5EF4-FFF2-40B4-BE49-F238E27FC236}">
                <a16:creationId xmlns:a16="http://schemas.microsoft.com/office/drawing/2014/main" id="{45AE1572-C181-4B3D-A8C5-96899458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94" y="401767"/>
            <a:ext cx="1797980" cy="202767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8CF858-C8A5-ACAE-2354-8F1D33E0F401}"/>
              </a:ext>
            </a:extLst>
          </p:cNvPr>
          <p:cNvSpPr/>
          <p:nvPr/>
        </p:nvSpPr>
        <p:spPr>
          <a:xfrm>
            <a:off x="6559375" y="1209976"/>
            <a:ext cx="3816424" cy="1569660"/>
          </a:xfrm>
          <a:custGeom>
            <a:avLst/>
            <a:gdLst>
              <a:gd name="connsiteX0" fmla="*/ 0 w 3816424"/>
              <a:gd name="connsiteY0" fmla="*/ 0 h 1569660"/>
              <a:gd name="connsiteX1" fmla="*/ 3816424 w 3816424"/>
              <a:gd name="connsiteY1" fmla="*/ 0 h 1569660"/>
              <a:gd name="connsiteX2" fmla="*/ 3816424 w 3816424"/>
              <a:gd name="connsiteY2" fmla="*/ 1569660 h 1569660"/>
              <a:gd name="connsiteX3" fmla="*/ 0 w 3816424"/>
              <a:gd name="connsiteY3" fmla="*/ 1569660 h 1569660"/>
              <a:gd name="connsiteX4" fmla="*/ 0 w 3816424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1569660" fill="none" extrusionOk="0">
                <a:moveTo>
                  <a:pt x="0" y="0"/>
                </a:moveTo>
                <a:cubicBezTo>
                  <a:pt x="1779710" y="-33775"/>
                  <a:pt x="2795913" y="138873"/>
                  <a:pt x="3816424" y="0"/>
                </a:cubicBezTo>
                <a:cubicBezTo>
                  <a:pt x="3709312" y="171814"/>
                  <a:pt x="3731889" y="911667"/>
                  <a:pt x="3816424" y="1569660"/>
                </a:cubicBezTo>
                <a:cubicBezTo>
                  <a:pt x="3214483" y="1432330"/>
                  <a:pt x="802580" y="1431804"/>
                  <a:pt x="0" y="1569660"/>
                </a:cubicBezTo>
                <a:cubicBezTo>
                  <a:pt x="42701" y="862495"/>
                  <a:pt x="-4294" y="651171"/>
                  <a:pt x="0" y="0"/>
                </a:cubicBezTo>
                <a:close/>
              </a:path>
              <a:path w="3816424" h="1569660" stroke="0" extrusionOk="0">
                <a:moveTo>
                  <a:pt x="0" y="0"/>
                </a:moveTo>
                <a:cubicBezTo>
                  <a:pt x="1149388" y="-101487"/>
                  <a:pt x="2533812" y="-162162"/>
                  <a:pt x="3816424" y="0"/>
                </a:cubicBezTo>
                <a:cubicBezTo>
                  <a:pt x="3796452" y="697056"/>
                  <a:pt x="3833029" y="815558"/>
                  <a:pt x="3816424" y="1569660"/>
                </a:cubicBezTo>
                <a:cubicBezTo>
                  <a:pt x="2737708" y="1619725"/>
                  <a:pt x="1653866" y="1411211"/>
                  <a:pt x="0" y="1569660"/>
                </a:cubicBezTo>
                <a:cubicBezTo>
                  <a:pt x="3654" y="909124"/>
                  <a:pt x="115097" y="391762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How do you recover financially, politically and ideologically from upheaval at the top?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80F19-931C-9B00-0E31-A5A7FB48C5FE}"/>
              </a:ext>
            </a:extLst>
          </p:cNvPr>
          <p:cNvSpPr/>
          <p:nvPr/>
        </p:nvSpPr>
        <p:spPr>
          <a:xfrm>
            <a:off x="2966458" y="5816300"/>
            <a:ext cx="2789513" cy="830997"/>
          </a:xfrm>
          <a:custGeom>
            <a:avLst/>
            <a:gdLst>
              <a:gd name="connsiteX0" fmla="*/ 0 w 2789513"/>
              <a:gd name="connsiteY0" fmla="*/ 0 h 830997"/>
              <a:gd name="connsiteX1" fmla="*/ 2789513 w 2789513"/>
              <a:gd name="connsiteY1" fmla="*/ 0 h 830997"/>
              <a:gd name="connsiteX2" fmla="*/ 2789513 w 2789513"/>
              <a:gd name="connsiteY2" fmla="*/ 830997 h 830997"/>
              <a:gd name="connsiteX3" fmla="*/ 0 w 2789513"/>
              <a:gd name="connsiteY3" fmla="*/ 830997 h 830997"/>
              <a:gd name="connsiteX4" fmla="*/ 0 w 2789513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513" h="830997" fill="none" extrusionOk="0">
                <a:moveTo>
                  <a:pt x="0" y="0"/>
                </a:moveTo>
                <a:cubicBezTo>
                  <a:pt x="720854" y="-33775"/>
                  <a:pt x="1873063" y="138873"/>
                  <a:pt x="2789513" y="0"/>
                </a:cubicBezTo>
                <a:cubicBezTo>
                  <a:pt x="2751051" y="355991"/>
                  <a:pt x="2755534" y="649381"/>
                  <a:pt x="2789513" y="830997"/>
                </a:cubicBezTo>
                <a:cubicBezTo>
                  <a:pt x="1406482" y="693667"/>
                  <a:pt x="968106" y="693141"/>
                  <a:pt x="0" y="830997"/>
                </a:cubicBezTo>
                <a:cubicBezTo>
                  <a:pt x="-58438" y="423656"/>
                  <a:pt x="9847" y="282222"/>
                  <a:pt x="0" y="0"/>
                </a:cubicBezTo>
                <a:close/>
              </a:path>
              <a:path w="2789513" h="830997" stroke="0" extrusionOk="0">
                <a:moveTo>
                  <a:pt x="0" y="0"/>
                </a:moveTo>
                <a:cubicBezTo>
                  <a:pt x="1329789" y="-101487"/>
                  <a:pt x="1414075" y="-162162"/>
                  <a:pt x="2789513" y="0"/>
                </a:cubicBezTo>
                <a:cubicBezTo>
                  <a:pt x="2855079" y="286347"/>
                  <a:pt x="2839410" y="663043"/>
                  <a:pt x="2789513" y="830997"/>
                </a:cubicBezTo>
                <a:cubicBezTo>
                  <a:pt x="1684234" y="881062"/>
                  <a:pt x="697887" y="672548"/>
                  <a:pt x="0" y="830997"/>
                </a:cubicBezTo>
                <a:cubicBezTo>
                  <a:pt x="-30818" y="581332"/>
                  <a:pt x="-37085" y="356280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How do you behead a king?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0B147F-8CDE-66D4-0F18-DD9E09E16A5B}"/>
              </a:ext>
            </a:extLst>
          </p:cNvPr>
          <p:cNvSpPr/>
          <p:nvPr/>
        </p:nvSpPr>
        <p:spPr>
          <a:xfrm>
            <a:off x="9674269" y="3594189"/>
            <a:ext cx="2321228" cy="1200329"/>
          </a:xfrm>
          <a:custGeom>
            <a:avLst/>
            <a:gdLst>
              <a:gd name="connsiteX0" fmla="*/ 0 w 2321228"/>
              <a:gd name="connsiteY0" fmla="*/ 0 h 1200329"/>
              <a:gd name="connsiteX1" fmla="*/ 2321228 w 2321228"/>
              <a:gd name="connsiteY1" fmla="*/ 0 h 1200329"/>
              <a:gd name="connsiteX2" fmla="*/ 2321228 w 2321228"/>
              <a:gd name="connsiteY2" fmla="*/ 1200329 h 1200329"/>
              <a:gd name="connsiteX3" fmla="*/ 0 w 2321228"/>
              <a:gd name="connsiteY3" fmla="*/ 1200329 h 1200329"/>
              <a:gd name="connsiteX4" fmla="*/ 0 w 232122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228" h="1200329" fill="none" extrusionOk="0">
                <a:moveTo>
                  <a:pt x="0" y="0"/>
                </a:moveTo>
                <a:cubicBezTo>
                  <a:pt x="666403" y="-33775"/>
                  <a:pt x="1481618" y="138873"/>
                  <a:pt x="2321228" y="0"/>
                </a:cubicBezTo>
                <a:cubicBezTo>
                  <a:pt x="2299386" y="577811"/>
                  <a:pt x="2386969" y="872673"/>
                  <a:pt x="2321228" y="1200329"/>
                </a:cubicBezTo>
                <a:cubicBezTo>
                  <a:pt x="1650160" y="1062999"/>
                  <a:pt x="806984" y="1062473"/>
                  <a:pt x="0" y="1200329"/>
                </a:cubicBezTo>
                <a:cubicBezTo>
                  <a:pt x="107761" y="864889"/>
                  <a:pt x="-6773" y="282049"/>
                  <a:pt x="0" y="0"/>
                </a:cubicBezTo>
                <a:close/>
              </a:path>
              <a:path w="2321228" h="1200329" stroke="0" extrusionOk="0">
                <a:moveTo>
                  <a:pt x="0" y="0"/>
                </a:moveTo>
                <a:cubicBezTo>
                  <a:pt x="556707" y="-101487"/>
                  <a:pt x="1500905" y="-162162"/>
                  <a:pt x="2321228" y="0"/>
                </a:cubicBezTo>
                <a:cubicBezTo>
                  <a:pt x="2336934" y="473017"/>
                  <a:pt x="2420985" y="1034532"/>
                  <a:pt x="2321228" y="1200329"/>
                </a:cubicBezTo>
                <a:cubicBezTo>
                  <a:pt x="1743032" y="1250394"/>
                  <a:pt x="889594" y="1041880"/>
                  <a:pt x="0" y="1200329"/>
                </a:cubicBezTo>
                <a:cubicBezTo>
                  <a:pt x="-80678" y="874721"/>
                  <a:pt x="62635" y="134026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What do you do without a monarchy?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D014FA-E8C8-1361-E847-B8E8C7C1456F}"/>
              </a:ext>
            </a:extLst>
          </p:cNvPr>
          <p:cNvSpPr/>
          <p:nvPr/>
        </p:nvSpPr>
        <p:spPr>
          <a:xfrm>
            <a:off x="3664603" y="2912394"/>
            <a:ext cx="3719115" cy="2008728"/>
          </a:xfrm>
          <a:custGeom>
            <a:avLst/>
            <a:gdLst>
              <a:gd name="connsiteX0" fmla="*/ 0 w 3719115"/>
              <a:gd name="connsiteY0" fmla="*/ 0 h 2008728"/>
              <a:gd name="connsiteX1" fmla="*/ 3719115 w 3719115"/>
              <a:gd name="connsiteY1" fmla="*/ 0 h 2008728"/>
              <a:gd name="connsiteX2" fmla="*/ 3719115 w 3719115"/>
              <a:gd name="connsiteY2" fmla="*/ 2008728 h 2008728"/>
              <a:gd name="connsiteX3" fmla="*/ 0 w 3719115"/>
              <a:gd name="connsiteY3" fmla="*/ 2008728 h 2008728"/>
              <a:gd name="connsiteX4" fmla="*/ 0 w 3719115"/>
              <a:gd name="connsiteY4" fmla="*/ 0 h 200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115" h="2008728" fill="none" extrusionOk="0">
                <a:moveTo>
                  <a:pt x="0" y="0"/>
                </a:moveTo>
                <a:cubicBezTo>
                  <a:pt x="1598080" y="-33775"/>
                  <a:pt x="2567459" y="138873"/>
                  <a:pt x="3719115" y="0"/>
                </a:cubicBezTo>
                <a:cubicBezTo>
                  <a:pt x="3645344" y="970730"/>
                  <a:pt x="3563232" y="1353699"/>
                  <a:pt x="3719115" y="2008728"/>
                </a:cubicBezTo>
                <a:cubicBezTo>
                  <a:pt x="2084764" y="1871398"/>
                  <a:pt x="1547058" y="1870872"/>
                  <a:pt x="0" y="2008728"/>
                </a:cubicBezTo>
                <a:cubicBezTo>
                  <a:pt x="152408" y="1272484"/>
                  <a:pt x="73868" y="804990"/>
                  <a:pt x="0" y="0"/>
                </a:cubicBezTo>
                <a:close/>
              </a:path>
              <a:path w="3719115" h="2008728" stroke="0" extrusionOk="0">
                <a:moveTo>
                  <a:pt x="0" y="0"/>
                </a:moveTo>
                <a:cubicBezTo>
                  <a:pt x="487156" y="-101487"/>
                  <a:pt x="2734659" y="-162162"/>
                  <a:pt x="3719115" y="0"/>
                </a:cubicBezTo>
                <a:cubicBezTo>
                  <a:pt x="3779828" y="383631"/>
                  <a:pt x="3658043" y="1718219"/>
                  <a:pt x="3719115" y="2008728"/>
                </a:cubicBezTo>
                <a:cubicBezTo>
                  <a:pt x="2807861" y="2058793"/>
                  <a:pt x="1721333" y="1850279"/>
                  <a:pt x="0" y="2008728"/>
                </a:cubicBezTo>
                <a:cubicBezTo>
                  <a:pt x="-24452" y="1292863"/>
                  <a:pt x="-67663" y="532815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Gruesome conflicts; a raging pandemic and the most famous fire in British History – how did England cope?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9135B23-B89F-62ED-23AB-488345B23D48}"/>
              </a:ext>
            </a:extLst>
          </p:cNvPr>
          <p:cNvCxnSpPr>
            <a:cxnSpLocks/>
            <a:stCxn id="1030" idx="2"/>
            <a:endCxn id="15" idx="0"/>
          </p:cNvCxnSpPr>
          <p:nvPr/>
        </p:nvCxnSpPr>
        <p:spPr>
          <a:xfrm rot="5400000">
            <a:off x="3483721" y="-321166"/>
            <a:ext cx="242676" cy="3039445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5B9867B5-C6E2-6E2E-EA84-F85B04998FAA}"/>
              </a:ext>
            </a:extLst>
          </p:cNvPr>
          <p:cNvCxnSpPr>
            <a:cxnSpLocks/>
            <a:stCxn id="1030" idx="2"/>
            <a:endCxn id="5" idx="1"/>
          </p:cNvCxnSpPr>
          <p:nvPr/>
        </p:nvCxnSpPr>
        <p:spPr>
          <a:xfrm rot="16200000" flipH="1">
            <a:off x="5383284" y="818715"/>
            <a:ext cx="917588" cy="143459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266F5858-6B88-485F-0737-BAA88C77AD60}"/>
              </a:ext>
            </a:extLst>
          </p:cNvPr>
          <p:cNvCxnSpPr>
            <a:cxnSpLocks/>
            <a:stCxn id="1030" idx="2"/>
          </p:cNvCxnSpPr>
          <p:nvPr/>
        </p:nvCxnSpPr>
        <p:spPr>
          <a:xfrm rot="5400000">
            <a:off x="1792166" y="2439027"/>
            <a:ext cx="4694424" cy="1970806"/>
          </a:xfrm>
          <a:prstGeom prst="curvedConnector3">
            <a:avLst>
              <a:gd name="adj1" fmla="val 34322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6314FF8-6405-95AD-1B37-AFF1596AFFF1}"/>
              </a:ext>
            </a:extLst>
          </p:cNvPr>
          <p:cNvCxnSpPr>
            <a:cxnSpLocks/>
            <a:stCxn id="1030" idx="2"/>
            <a:endCxn id="7" idx="0"/>
          </p:cNvCxnSpPr>
          <p:nvPr/>
        </p:nvCxnSpPr>
        <p:spPr>
          <a:xfrm rot="16200000" flipH="1">
            <a:off x="6721347" y="-519348"/>
            <a:ext cx="2516971" cy="5710102"/>
          </a:xfrm>
          <a:prstGeom prst="curvedConnector3">
            <a:avLst>
              <a:gd name="adj1" fmla="val 71266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83152D-E62E-800A-CFD6-71D343998EDB}"/>
              </a:ext>
            </a:extLst>
          </p:cNvPr>
          <p:cNvCxnSpPr>
            <a:cxnSpLocks/>
            <a:stCxn id="1030" idx="2"/>
            <a:endCxn id="8" idx="0"/>
          </p:cNvCxnSpPr>
          <p:nvPr/>
        </p:nvCxnSpPr>
        <p:spPr>
          <a:xfrm rot="16200000" flipH="1">
            <a:off x="4406883" y="1795116"/>
            <a:ext cx="1835176" cy="399380"/>
          </a:xfrm>
          <a:prstGeom prst="curvedConnector3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ndependent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4093" y="1526671"/>
            <a:ext cx="3305831" cy="248032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5213" y="341186"/>
            <a:ext cx="69128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Component 3: </a:t>
            </a:r>
            <a:r>
              <a:rPr lang="en-GB" sz="3200" dirty="0">
                <a:solidFill>
                  <a:srgbClr val="7030A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Historical investigation NEA (personal study)</a:t>
            </a:r>
          </a:p>
        </p:txBody>
      </p:sp>
      <p:pic>
        <p:nvPicPr>
          <p:cNvPr id="1026" name="Picture 2" descr="Image result for independent re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8101" y="228600"/>
            <a:ext cx="3503946" cy="24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child is dressed in a costume&#10;&#10;Description automatically generated">
            <a:extLst>
              <a:ext uri="{FF2B5EF4-FFF2-40B4-BE49-F238E27FC236}">
                <a16:creationId xmlns:a16="http://schemas.microsoft.com/office/drawing/2014/main" id="{0F3AE8CD-D6CF-47FF-994C-A70902D6E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5" y="4316297"/>
            <a:ext cx="1571241" cy="243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9ABFCA-C301-4386-AD2D-9D79C04114AA}"/>
              </a:ext>
            </a:extLst>
          </p:cNvPr>
          <p:cNvSpPr/>
          <p:nvPr/>
        </p:nvSpPr>
        <p:spPr>
          <a:xfrm>
            <a:off x="355212" y="1750623"/>
            <a:ext cx="6048881" cy="1569660"/>
          </a:xfrm>
          <a:custGeom>
            <a:avLst/>
            <a:gdLst>
              <a:gd name="connsiteX0" fmla="*/ 0 w 6048881"/>
              <a:gd name="connsiteY0" fmla="*/ 0 h 1569660"/>
              <a:gd name="connsiteX1" fmla="*/ 6048881 w 6048881"/>
              <a:gd name="connsiteY1" fmla="*/ 0 h 1569660"/>
              <a:gd name="connsiteX2" fmla="*/ 6048881 w 6048881"/>
              <a:gd name="connsiteY2" fmla="*/ 1569660 h 1569660"/>
              <a:gd name="connsiteX3" fmla="*/ 0 w 6048881"/>
              <a:gd name="connsiteY3" fmla="*/ 1569660 h 1569660"/>
              <a:gd name="connsiteX4" fmla="*/ 0 w 6048881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881" h="1569660" fill="none" extrusionOk="0">
                <a:moveTo>
                  <a:pt x="0" y="0"/>
                </a:moveTo>
                <a:cubicBezTo>
                  <a:pt x="713781" y="-33775"/>
                  <a:pt x="4277938" y="138873"/>
                  <a:pt x="6048881" y="0"/>
                </a:cubicBezTo>
                <a:cubicBezTo>
                  <a:pt x="5941769" y="171814"/>
                  <a:pt x="5964346" y="911667"/>
                  <a:pt x="6048881" y="1569660"/>
                </a:cubicBezTo>
                <a:cubicBezTo>
                  <a:pt x="3580923" y="1432330"/>
                  <a:pt x="1625810" y="1431804"/>
                  <a:pt x="0" y="1569660"/>
                </a:cubicBezTo>
                <a:cubicBezTo>
                  <a:pt x="42701" y="862495"/>
                  <a:pt x="-4294" y="651171"/>
                  <a:pt x="0" y="0"/>
                </a:cubicBezTo>
                <a:close/>
              </a:path>
              <a:path w="6048881" h="1569660" stroke="0" extrusionOk="0">
                <a:moveTo>
                  <a:pt x="0" y="0"/>
                </a:moveTo>
                <a:cubicBezTo>
                  <a:pt x="1390636" y="-101487"/>
                  <a:pt x="4770621" y="-162162"/>
                  <a:pt x="6048881" y="0"/>
                </a:cubicBezTo>
                <a:cubicBezTo>
                  <a:pt x="6028909" y="697056"/>
                  <a:pt x="6065486" y="815558"/>
                  <a:pt x="6048881" y="1569660"/>
                </a:cubicBezTo>
                <a:cubicBezTo>
                  <a:pt x="4591121" y="1619725"/>
                  <a:pt x="796130" y="1411211"/>
                  <a:pt x="0" y="1569660"/>
                </a:cubicBezTo>
                <a:cubicBezTo>
                  <a:pt x="3654" y="909124"/>
                  <a:pt x="115097" y="391762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At Honiton we are able to offer a bespoke package of support for each student which allows them to choose their own area of interest to study.</a:t>
            </a:r>
            <a:endParaRPr lang="en-GB" sz="2000" dirty="0">
              <a:latin typeface="Century Gothic" pitchFamily="34" charset="0"/>
            </a:endParaRPr>
          </a:p>
        </p:txBody>
      </p:sp>
      <p:pic>
        <p:nvPicPr>
          <p:cNvPr id="4104" name="Picture 8" descr="Build a Physical Foundation like the Roman Army | by Yusuf Ahmed | Student  Voices">
            <a:extLst>
              <a:ext uri="{FF2B5EF4-FFF2-40B4-BE49-F238E27FC236}">
                <a16:creationId xmlns:a16="http://schemas.microsoft.com/office/drawing/2014/main" id="{E2FF4520-CD09-42C6-B80F-DDB1AD89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63" y="4337283"/>
            <a:ext cx="1817508" cy="241569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omen's rights - Wikipedia">
            <a:extLst>
              <a:ext uri="{FF2B5EF4-FFF2-40B4-BE49-F238E27FC236}">
                <a16:creationId xmlns:a16="http://schemas.microsoft.com/office/drawing/2014/main" id="{16A85990-AB2E-43C3-B031-3D45A188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74" y="4253662"/>
            <a:ext cx="1606772" cy="241569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ngo | Mr. Leverett&amp;#39;s World History">
            <a:extLst>
              <a:ext uri="{FF2B5EF4-FFF2-40B4-BE49-F238E27FC236}">
                <a16:creationId xmlns:a16="http://schemas.microsoft.com/office/drawing/2014/main" id="{81C12BA7-B098-4957-B3F8-BF88DA7C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51" y="4369613"/>
            <a:ext cx="2277623" cy="2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ivil Rights Movement Facts | Civil Rights In America | DK Find Out">
            <a:extLst>
              <a:ext uri="{FF2B5EF4-FFF2-40B4-BE49-F238E27FC236}">
                <a16:creationId xmlns:a16="http://schemas.microsoft.com/office/drawing/2014/main" id="{8BC3B24D-0D78-4732-A49D-C071B8B7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73" y="4364845"/>
            <a:ext cx="2346209" cy="23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BE664B-AA63-4382-B024-65C65CF0C0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147803-1EA4-4FB0-BD3E-0170F0DFCAF7}"/>
</file>

<file path=customXml/itemProps3.xml><?xml version="1.0" encoding="utf-8"?>
<ds:datastoreItem xmlns:ds="http://schemas.openxmlformats.org/officeDocument/2006/customXml" ds:itemID="{2A692CD7-1D98-4678-B834-A2408EDCB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402</Words>
  <Application>Microsoft Office PowerPoint</Application>
  <PresentationFormat>Widescreen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Anderson</dc:creator>
  <cp:lastModifiedBy>Selena Burroughs</cp:lastModifiedBy>
  <cp:revision>36</cp:revision>
  <dcterms:created xsi:type="dcterms:W3CDTF">2016-01-04T13:46:20Z</dcterms:created>
  <dcterms:modified xsi:type="dcterms:W3CDTF">2023-10-15T19:58:41Z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