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5" r:id="rId6"/>
    <p:sldId id="266" r:id="rId7"/>
    <p:sldId id="267" r:id="rId8"/>
    <p:sldId id="268" r:id="rId9"/>
    <p:sldId id="262" r:id="rId10"/>
    <p:sldId id="257" r:id="rId11"/>
    <p:sldId id="258" r:id="rId12"/>
    <p:sldId id="260" r:id="rId13"/>
    <p:sldId id="261" r:id="rId14"/>
    <p:sldId id="263" r:id="rId15"/>
    <p:sldId id="26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25FC03-D1B6-4AA4-B7EA-E9EF7746D854}" v="2" dt="2022-11-15T10:44:56.8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44" autoAdjust="0"/>
    <p:restoredTop sz="94660"/>
  </p:normalViewPr>
  <p:slideViewPr>
    <p:cSldViewPr snapToGrid="0">
      <p:cViewPr varScale="1">
        <p:scale>
          <a:sx n="86" d="100"/>
          <a:sy n="86" d="100"/>
        </p:scale>
        <p:origin x="1330" y="5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7C6AFCD-3ECC-4AC1-95DE-3083F7580264}" type="datetimeFigureOut">
              <a:rPr lang="en-GB" smtClean="0"/>
              <a:t>16/10/2023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FF3C28-352A-4A1C-9BE7-41D94A54C48A}"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9" y="111323"/>
            <a:ext cx="1705396" cy="1705396"/>
          </a:xfrm>
          <a:prstGeom prst="rect">
            <a:avLst/>
          </a:prstGeom>
        </p:spPr>
      </p:pic>
    </p:spTree>
    <p:extLst>
      <p:ext uri="{BB962C8B-B14F-4D97-AF65-F5344CB8AC3E}">
        <p14:creationId xmlns:p14="http://schemas.microsoft.com/office/powerpoint/2010/main" val="1353094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C6AFCD-3ECC-4AC1-95DE-3083F7580264}" type="datetimeFigureOut">
              <a:rPr lang="en-GB" smtClean="0"/>
              <a:t>16/10/2023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FF3C28-352A-4A1C-9BE7-41D94A54C48A}" type="slidenum">
              <a:rPr lang="en-GB" smtClean="0"/>
              <a:t>‹#›</a:t>
            </a:fld>
            <a:endParaRPr lang="en-GB"/>
          </a:p>
        </p:txBody>
      </p:sp>
    </p:spTree>
    <p:extLst>
      <p:ext uri="{BB962C8B-B14F-4D97-AF65-F5344CB8AC3E}">
        <p14:creationId xmlns:p14="http://schemas.microsoft.com/office/powerpoint/2010/main" val="2737272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C6AFCD-3ECC-4AC1-95DE-3083F7580264}" type="datetimeFigureOut">
              <a:rPr lang="en-GB" smtClean="0"/>
              <a:t>16/10/2023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FF3C28-352A-4A1C-9BE7-41D94A54C48A}" type="slidenum">
              <a:rPr lang="en-GB" smtClean="0"/>
              <a:t>‹#›</a:t>
            </a:fld>
            <a:endParaRPr lang="en-GB"/>
          </a:p>
        </p:txBody>
      </p:sp>
    </p:spTree>
    <p:extLst>
      <p:ext uri="{BB962C8B-B14F-4D97-AF65-F5344CB8AC3E}">
        <p14:creationId xmlns:p14="http://schemas.microsoft.com/office/powerpoint/2010/main" val="326064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7C6AFCD-3ECC-4AC1-95DE-3083F7580264}" type="datetimeFigureOut">
              <a:rPr lang="en-GB" smtClean="0"/>
              <a:t>16/10/2023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FF3C28-352A-4A1C-9BE7-41D94A54C48A}"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6354" y="185738"/>
            <a:ext cx="584592" cy="584592"/>
          </a:xfrm>
          <a:prstGeom prst="rect">
            <a:avLst/>
          </a:prstGeom>
        </p:spPr>
      </p:pic>
    </p:spTree>
    <p:extLst>
      <p:ext uri="{BB962C8B-B14F-4D97-AF65-F5344CB8AC3E}">
        <p14:creationId xmlns:p14="http://schemas.microsoft.com/office/powerpoint/2010/main" val="419440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C6AFCD-3ECC-4AC1-95DE-3083F7580264}" type="datetimeFigureOut">
              <a:rPr lang="en-GB" smtClean="0"/>
              <a:t>16/10/2023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FF3C28-352A-4A1C-9BE7-41D94A54C48A}" type="slidenum">
              <a:rPr lang="en-GB" smtClean="0"/>
              <a:t>‹#›</a:t>
            </a:fld>
            <a:endParaRPr lang="en-GB"/>
          </a:p>
        </p:txBody>
      </p:sp>
    </p:spTree>
    <p:extLst>
      <p:ext uri="{BB962C8B-B14F-4D97-AF65-F5344CB8AC3E}">
        <p14:creationId xmlns:p14="http://schemas.microsoft.com/office/powerpoint/2010/main" val="2325612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C6AFCD-3ECC-4AC1-95DE-3083F7580264}" type="datetimeFigureOut">
              <a:rPr lang="en-GB" smtClean="0"/>
              <a:t>16/10/2023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FF3C28-352A-4A1C-9BE7-41D94A54C48A}" type="slidenum">
              <a:rPr lang="en-GB" smtClean="0"/>
              <a:t>‹#›</a:t>
            </a:fld>
            <a:endParaRPr lang="en-GB"/>
          </a:p>
        </p:txBody>
      </p:sp>
    </p:spTree>
    <p:extLst>
      <p:ext uri="{BB962C8B-B14F-4D97-AF65-F5344CB8AC3E}">
        <p14:creationId xmlns:p14="http://schemas.microsoft.com/office/powerpoint/2010/main" val="2737930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C6AFCD-3ECC-4AC1-95DE-3083F7580264}" type="datetimeFigureOut">
              <a:rPr lang="en-GB" smtClean="0"/>
              <a:t>16/10/2023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FF3C28-352A-4A1C-9BE7-41D94A54C48A}" type="slidenum">
              <a:rPr lang="en-GB" smtClean="0"/>
              <a:t>‹#›</a:t>
            </a:fld>
            <a:endParaRPr lang="en-GB"/>
          </a:p>
        </p:txBody>
      </p:sp>
    </p:spTree>
    <p:extLst>
      <p:ext uri="{BB962C8B-B14F-4D97-AF65-F5344CB8AC3E}">
        <p14:creationId xmlns:p14="http://schemas.microsoft.com/office/powerpoint/2010/main" val="83928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C6AFCD-3ECC-4AC1-95DE-3083F7580264}" type="datetimeFigureOut">
              <a:rPr lang="en-GB" smtClean="0"/>
              <a:t>16/10/2023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FF3C28-352A-4A1C-9BE7-41D94A54C48A}" type="slidenum">
              <a:rPr lang="en-GB" smtClean="0"/>
              <a:t>‹#›</a:t>
            </a:fld>
            <a:endParaRPr lang="en-GB"/>
          </a:p>
        </p:txBody>
      </p:sp>
    </p:spTree>
    <p:extLst>
      <p:ext uri="{BB962C8B-B14F-4D97-AF65-F5344CB8AC3E}">
        <p14:creationId xmlns:p14="http://schemas.microsoft.com/office/powerpoint/2010/main" val="333245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C6AFCD-3ECC-4AC1-95DE-3083F7580264}" type="datetimeFigureOut">
              <a:rPr lang="en-GB" smtClean="0"/>
              <a:t>16/10/2023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FF3C28-352A-4A1C-9BE7-41D94A54C48A}" type="slidenum">
              <a:rPr lang="en-GB" smtClean="0"/>
              <a:t>‹#›</a:t>
            </a:fld>
            <a:endParaRPr lang="en-GB"/>
          </a:p>
        </p:txBody>
      </p:sp>
    </p:spTree>
    <p:extLst>
      <p:ext uri="{BB962C8B-B14F-4D97-AF65-F5344CB8AC3E}">
        <p14:creationId xmlns:p14="http://schemas.microsoft.com/office/powerpoint/2010/main" val="772239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C6AFCD-3ECC-4AC1-95DE-3083F7580264}" type="datetimeFigureOut">
              <a:rPr lang="en-GB" smtClean="0"/>
              <a:t>16/10/2023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FF3C28-352A-4A1C-9BE7-41D94A54C48A}" type="slidenum">
              <a:rPr lang="en-GB" smtClean="0"/>
              <a:t>‹#›</a:t>
            </a:fld>
            <a:endParaRPr lang="en-GB"/>
          </a:p>
        </p:txBody>
      </p:sp>
    </p:spTree>
    <p:extLst>
      <p:ext uri="{BB962C8B-B14F-4D97-AF65-F5344CB8AC3E}">
        <p14:creationId xmlns:p14="http://schemas.microsoft.com/office/powerpoint/2010/main" val="379702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C6AFCD-3ECC-4AC1-95DE-3083F7580264}" type="datetimeFigureOut">
              <a:rPr lang="en-GB" smtClean="0"/>
              <a:t>16/10/2023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FF3C28-352A-4A1C-9BE7-41D94A54C48A}" type="slidenum">
              <a:rPr lang="en-GB" smtClean="0"/>
              <a:t>‹#›</a:t>
            </a:fld>
            <a:endParaRPr lang="en-GB"/>
          </a:p>
        </p:txBody>
      </p:sp>
    </p:spTree>
    <p:extLst>
      <p:ext uri="{BB962C8B-B14F-4D97-AF65-F5344CB8AC3E}">
        <p14:creationId xmlns:p14="http://schemas.microsoft.com/office/powerpoint/2010/main" val="1651273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C6AFCD-3ECC-4AC1-95DE-3083F7580264}" type="datetimeFigureOut">
              <a:rPr lang="en-GB" smtClean="0"/>
              <a:t>16/10/2023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FF3C28-352A-4A1C-9BE7-41D94A54C48A}" type="slidenum">
              <a:rPr lang="en-GB" smtClean="0"/>
              <a:t>‹#›</a:t>
            </a:fld>
            <a:endParaRPr lang="en-GB"/>
          </a:p>
        </p:txBody>
      </p:sp>
    </p:spTree>
    <p:extLst>
      <p:ext uri="{BB962C8B-B14F-4D97-AF65-F5344CB8AC3E}">
        <p14:creationId xmlns:p14="http://schemas.microsoft.com/office/powerpoint/2010/main" val="2481657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current-and-future-demand-for-digital-skills-in-the-workplace" TargetMode="External"/><Relationship Id="rId2" Type="http://schemas.openxmlformats.org/officeDocument/2006/relationships/hyperlink" Target="http://www.britishchambers.org.uk/press-office/press-releases/bcc-shortage-of-digital-skills-hampering-business-productivity-and-growth.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a:r>
              <a:rPr lang="en-GB" dirty="0"/>
              <a:t>L3 Cambridge Technicals</a:t>
            </a:r>
            <a:br>
              <a:rPr lang="en-GB" dirty="0"/>
            </a:br>
            <a:r>
              <a:rPr lang="en-GB" dirty="0"/>
              <a:t>Information Technology</a:t>
            </a:r>
          </a:p>
        </p:txBody>
      </p:sp>
      <p:pic>
        <p:nvPicPr>
          <p:cNvPr id="4" name="Picture 3"/>
          <p:cNvPicPr>
            <a:picLocks noChangeAspect="1"/>
          </p:cNvPicPr>
          <p:nvPr/>
        </p:nvPicPr>
        <p:blipFill rotWithShape="1">
          <a:blip r:embed="rId2"/>
          <a:srcRect r="2869"/>
          <a:stretch/>
        </p:blipFill>
        <p:spPr>
          <a:xfrm>
            <a:off x="283264" y="3722136"/>
            <a:ext cx="5753395" cy="2760539"/>
          </a:xfrm>
          <a:prstGeom prst="rect">
            <a:avLst/>
          </a:prstGeom>
        </p:spPr>
      </p:pic>
      <p:sp>
        <p:nvSpPr>
          <p:cNvPr id="3" name="Subtitle 2"/>
          <p:cNvSpPr>
            <a:spLocks noGrp="1"/>
          </p:cNvSpPr>
          <p:nvPr>
            <p:ph type="subTitle" idx="1"/>
          </p:nvPr>
        </p:nvSpPr>
        <p:spPr>
          <a:xfrm>
            <a:off x="1600200" y="3383553"/>
            <a:ext cx="6858000" cy="1655762"/>
          </a:xfrm>
        </p:spPr>
        <p:txBody>
          <a:bodyPr>
            <a:normAutofit fontScale="77500" lnSpcReduction="20000"/>
          </a:bodyPr>
          <a:lstStyle/>
          <a:p>
            <a:endParaRPr lang="en-GB" dirty="0"/>
          </a:p>
          <a:p>
            <a:pPr algn="r"/>
            <a:r>
              <a:rPr lang="en-GB" dirty="0"/>
              <a:t>Extended Certificate</a:t>
            </a:r>
          </a:p>
          <a:p>
            <a:pPr algn="r"/>
            <a:r>
              <a:rPr lang="en-GB" dirty="0"/>
              <a:t>Introductory Diploma</a:t>
            </a:r>
          </a:p>
          <a:p>
            <a:pPr algn="r"/>
            <a:endParaRPr lang="en-GB" dirty="0"/>
          </a:p>
          <a:p>
            <a:pPr algn="r"/>
            <a:r>
              <a:rPr lang="en-GB" dirty="0"/>
              <a:t>Overview</a:t>
            </a:r>
          </a:p>
        </p:txBody>
      </p:sp>
    </p:spTree>
    <p:extLst>
      <p:ext uri="{BB962C8B-B14F-4D97-AF65-F5344CB8AC3E}">
        <p14:creationId xmlns:p14="http://schemas.microsoft.com/office/powerpoint/2010/main" val="26766669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Course Requirements</a:t>
            </a:r>
          </a:p>
        </p:txBody>
      </p:sp>
      <p:sp>
        <p:nvSpPr>
          <p:cNvPr id="3" name="Content Placeholder 2"/>
          <p:cNvSpPr>
            <a:spLocks noGrp="1"/>
          </p:cNvSpPr>
          <p:nvPr>
            <p:ph idx="1"/>
          </p:nvPr>
        </p:nvSpPr>
        <p:spPr>
          <a:xfrm>
            <a:off x="1150127" y="1525179"/>
            <a:ext cx="7886700" cy="4351338"/>
          </a:xfrm>
        </p:spPr>
        <p:txBody>
          <a:bodyPr/>
          <a:lstStyle/>
          <a:p>
            <a:r>
              <a:rPr lang="en-GB" dirty="0"/>
              <a:t>Course designed to build on </a:t>
            </a:r>
            <a:r>
              <a:rPr lang="en-GB" dirty="0" err="1"/>
              <a:t>iMedia</a:t>
            </a:r>
            <a:r>
              <a:rPr lang="en-GB" dirty="0"/>
              <a:t> and CS</a:t>
            </a:r>
          </a:p>
          <a:p>
            <a:r>
              <a:rPr lang="en-GB" dirty="0"/>
              <a:t>With the novice in mind</a:t>
            </a:r>
          </a:p>
          <a:p>
            <a:r>
              <a:rPr lang="en-GB" dirty="0"/>
              <a:t>M2 in Cambridge Nationals in ICT</a:t>
            </a:r>
          </a:p>
          <a:p>
            <a:r>
              <a:rPr lang="en-GB" dirty="0"/>
              <a:t> Grade 4/5 in Computer Science</a:t>
            </a:r>
          </a:p>
        </p:txBody>
      </p:sp>
      <p:pic>
        <p:nvPicPr>
          <p:cNvPr id="6146" name="Picture 2" descr="http://codecondo.com/wp-content/uploads/2014/04/5-Coding-Challenges-to-Help-You-Train-Your-Brain.jpg?47898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5385" y="4375104"/>
            <a:ext cx="4414036" cy="2482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147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Progression</a:t>
            </a:r>
          </a:p>
        </p:txBody>
      </p:sp>
      <p:pic>
        <p:nvPicPr>
          <p:cNvPr id="7170" name="Picture 2" descr="Image result for unreal en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7688" y="4964762"/>
            <a:ext cx="2508539" cy="15678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a:srcRect t="14067"/>
          <a:stretch/>
        </p:blipFill>
        <p:spPr>
          <a:xfrm>
            <a:off x="628650" y="1343278"/>
            <a:ext cx="7944439" cy="2840304"/>
          </a:xfrm>
          <a:prstGeom prst="rect">
            <a:avLst/>
          </a:prstGeom>
        </p:spPr>
      </p:pic>
      <p:pic>
        <p:nvPicPr>
          <p:cNvPr id="7172" name="Picture 4" descr="Image result for unreal en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6317" y="4039706"/>
            <a:ext cx="2893223" cy="16669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162718" y="4280686"/>
            <a:ext cx="3826945" cy="2395243"/>
          </a:xfrm>
          <a:prstGeom prst="rect">
            <a:avLst/>
          </a:prstGeom>
        </p:spPr>
      </p:pic>
    </p:spTree>
    <p:extLst>
      <p:ext uri="{BB962C8B-B14F-4D97-AF65-F5344CB8AC3E}">
        <p14:creationId xmlns:p14="http://schemas.microsoft.com/office/powerpoint/2010/main" val="359139970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thumbs.dreamstime.com/t/computer-keyboard-questions-education-concept-word-selected-focus-enter-button-d-render-384877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3615" y="933188"/>
            <a:ext cx="4721235" cy="3147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544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6888" y="804133"/>
            <a:ext cx="7886700" cy="3117078"/>
          </a:xfrm>
        </p:spPr>
        <p:txBody>
          <a:bodyPr>
            <a:normAutofit/>
          </a:bodyPr>
          <a:lstStyle/>
          <a:p>
            <a:pPr marL="0" indent="0">
              <a:buNone/>
            </a:pPr>
            <a:r>
              <a:rPr lang="en-GB" sz="2000" dirty="0"/>
              <a:t>“Britain has seen an exponential growth in digital innovation, but the shortage of digital skills is threatening to derail the UK’s position as a dominant force in IT. The UK, at any one time, is facing a shortfall of around </a:t>
            </a:r>
            <a:r>
              <a:rPr lang="en-GB" b="1" dirty="0"/>
              <a:t>40,000 people </a:t>
            </a:r>
            <a:r>
              <a:rPr lang="en-GB" sz="2000" dirty="0"/>
              <a:t>with the necessary STEM skills to meet the demand of the </a:t>
            </a:r>
            <a:r>
              <a:rPr lang="en-GB" b="1" dirty="0"/>
              <a:t>digital economy</a:t>
            </a:r>
            <a:r>
              <a:rPr lang="en-GB" sz="2000" dirty="0"/>
              <a:t>. </a:t>
            </a:r>
          </a:p>
          <a:p>
            <a:pPr marL="0" indent="0">
              <a:buNone/>
            </a:pPr>
            <a:r>
              <a:rPr lang="en-GB" sz="2000" dirty="0"/>
              <a:t>The British Chamber of Commerce </a:t>
            </a:r>
            <a:r>
              <a:rPr lang="en-GB" sz="2000" dirty="0">
                <a:hlinkClick r:id="rId2"/>
              </a:rPr>
              <a:t>released a study</a:t>
            </a:r>
            <a:r>
              <a:rPr lang="en-GB" sz="2000" dirty="0"/>
              <a:t> last year which highlighted that </a:t>
            </a:r>
            <a:r>
              <a:rPr lang="en-GB" b="1" dirty="0"/>
              <a:t>75 percent </a:t>
            </a:r>
            <a:r>
              <a:rPr lang="en-GB" sz="2000" dirty="0"/>
              <a:t>of UK businesses reported a digital skills shortage in their employee base.”</a:t>
            </a:r>
          </a:p>
        </p:txBody>
      </p:sp>
      <p:sp>
        <p:nvSpPr>
          <p:cNvPr id="2" name="Rectangle 1">
            <a:extLst>
              <a:ext uri="{FF2B5EF4-FFF2-40B4-BE49-F238E27FC236}">
                <a16:creationId xmlns:a16="http://schemas.microsoft.com/office/drawing/2014/main" id="{BBBEADF8-4041-4053-8364-6D44B5C94E79}"/>
              </a:ext>
            </a:extLst>
          </p:cNvPr>
          <p:cNvSpPr/>
          <p:nvPr/>
        </p:nvSpPr>
        <p:spPr>
          <a:xfrm>
            <a:off x="636888" y="3776320"/>
            <a:ext cx="7962523" cy="2277547"/>
          </a:xfrm>
          <a:prstGeom prst="rect">
            <a:avLst/>
          </a:prstGeom>
        </p:spPr>
        <p:txBody>
          <a:bodyPr wrap="square">
            <a:spAutoFit/>
          </a:bodyPr>
          <a:lstStyle/>
          <a:p>
            <a:r>
              <a:rPr lang="en-GB" dirty="0">
                <a:solidFill>
                  <a:srgbClr val="0B0C0C"/>
                </a:solidFill>
                <a:latin typeface="GDS Transport"/>
              </a:rPr>
              <a:t>“Having the right digital skills is not only essential for employers, it also has significant benefits for workers. Our research shows that having specific digital skills, such as search engine optimisation for marketers, workers can reduce their risk of automation by a dramatic 59%. Digital skills also carry a large wage premium. Overall, roles requiring digital skills pay 29% </a:t>
            </a:r>
            <a:r>
              <a:rPr lang="en-GB" sz="2400" b="1" dirty="0">
                <a:solidFill>
                  <a:srgbClr val="0B0C0C"/>
                </a:solidFill>
                <a:latin typeface="GDS Transport"/>
              </a:rPr>
              <a:t>(£8,300)</a:t>
            </a:r>
            <a:r>
              <a:rPr lang="en-GB" dirty="0">
                <a:solidFill>
                  <a:srgbClr val="0B0C0C"/>
                </a:solidFill>
                <a:latin typeface="GDS Transport"/>
              </a:rPr>
              <a:t> over those roles that do not (£37,000 vs £28,700) with the premium increasing at higher skill levels.”</a:t>
            </a:r>
          </a:p>
          <a:p>
            <a:r>
              <a:rPr lang="en-GB" sz="1600" dirty="0">
                <a:solidFill>
                  <a:schemeClr val="accent1">
                    <a:lumMod val="75000"/>
                  </a:schemeClr>
                </a:solidFill>
                <a:latin typeface="GDS Transport"/>
              </a:rPr>
              <a:t>(</a:t>
            </a:r>
            <a:r>
              <a:rPr lang="en-GB" sz="1600" b="1" dirty="0">
                <a:solidFill>
                  <a:schemeClr val="accent1">
                    <a:lumMod val="75000"/>
                  </a:schemeClr>
                </a:solidFill>
              </a:rPr>
              <a:t>Margot James, Minister for Digital and the Creative Industries June 19)</a:t>
            </a:r>
            <a:br>
              <a:rPr lang="en-GB" sz="1600" b="1" dirty="0">
                <a:solidFill>
                  <a:schemeClr val="accent1">
                    <a:lumMod val="75000"/>
                  </a:schemeClr>
                </a:solidFill>
              </a:rPr>
            </a:br>
            <a:r>
              <a:rPr lang="en-GB" sz="1200" b="1" dirty="0">
                <a:solidFill>
                  <a:schemeClr val="accent1">
                    <a:lumMod val="75000"/>
                  </a:schemeClr>
                </a:solidFill>
              </a:rPr>
              <a:t>(</a:t>
            </a:r>
            <a:r>
              <a:rPr lang="en-GB" sz="1200" dirty="0">
                <a:hlinkClick r:id="rId3"/>
              </a:rPr>
              <a:t>https://www.gov.uk/government/publications/current-and-future-demand-for-digital-skills-in-the-workplace</a:t>
            </a:r>
            <a:r>
              <a:rPr lang="en-GB" sz="1200" dirty="0"/>
              <a:t>)</a:t>
            </a:r>
            <a:endParaRPr lang="en-GB" sz="1600" b="1" dirty="0">
              <a:solidFill>
                <a:schemeClr val="accent1">
                  <a:lumMod val="75000"/>
                </a:schemeClr>
              </a:solidFill>
            </a:endParaRPr>
          </a:p>
        </p:txBody>
      </p:sp>
    </p:spTree>
    <p:extLst>
      <p:ext uri="{BB962C8B-B14F-4D97-AF65-F5344CB8AC3E}">
        <p14:creationId xmlns:p14="http://schemas.microsoft.com/office/powerpoint/2010/main" val="185511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857DE-FE72-49E2-85B1-671E036387B0}"/>
              </a:ext>
            </a:extLst>
          </p:cNvPr>
          <p:cNvSpPr>
            <a:spLocks noGrp="1"/>
          </p:cNvSpPr>
          <p:nvPr>
            <p:ph type="title"/>
          </p:nvPr>
        </p:nvSpPr>
        <p:spPr/>
        <p:txBody>
          <a:bodyPr/>
          <a:lstStyle/>
          <a:p>
            <a:endParaRPr lang="en-GB"/>
          </a:p>
        </p:txBody>
      </p:sp>
      <p:pic>
        <p:nvPicPr>
          <p:cNvPr id="8" name="Content Placeholder 7" descr="Chart, histogram&#10;&#10;Description automatically generated">
            <a:extLst>
              <a:ext uri="{FF2B5EF4-FFF2-40B4-BE49-F238E27FC236}">
                <a16:creationId xmlns:a16="http://schemas.microsoft.com/office/drawing/2014/main" id="{79EAC338-C9DC-06BD-3D9B-9463713715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6605" y="830636"/>
            <a:ext cx="8341288" cy="4983567"/>
          </a:xfrm>
        </p:spPr>
      </p:pic>
    </p:spTree>
    <p:extLst>
      <p:ext uri="{BB962C8B-B14F-4D97-AF65-F5344CB8AC3E}">
        <p14:creationId xmlns:p14="http://schemas.microsoft.com/office/powerpoint/2010/main" val="206570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C8E9A-C718-1758-EC50-420B89C45252}"/>
              </a:ext>
            </a:extLst>
          </p:cNvPr>
          <p:cNvSpPr>
            <a:spLocks noGrp="1"/>
          </p:cNvSpPr>
          <p:nvPr>
            <p:ph type="title"/>
          </p:nvPr>
        </p:nvSpPr>
        <p:spPr/>
        <p:txBody>
          <a:bodyPr/>
          <a:lstStyle/>
          <a:p>
            <a:endParaRPr lang="en-GB"/>
          </a:p>
        </p:txBody>
      </p:sp>
      <p:pic>
        <p:nvPicPr>
          <p:cNvPr id="5" name="Picture 4" descr="Chart&#10;&#10;Description automatically generated">
            <a:extLst>
              <a:ext uri="{FF2B5EF4-FFF2-40B4-BE49-F238E27FC236}">
                <a16:creationId xmlns:a16="http://schemas.microsoft.com/office/drawing/2014/main" id="{378C6F5B-97D1-C379-83EB-5C4000EF46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5" y="762000"/>
            <a:ext cx="8705850" cy="5334000"/>
          </a:xfrm>
          <a:prstGeom prst="rect">
            <a:avLst/>
          </a:prstGeom>
        </p:spPr>
      </p:pic>
    </p:spTree>
    <p:extLst>
      <p:ext uri="{BB962C8B-B14F-4D97-AF65-F5344CB8AC3E}">
        <p14:creationId xmlns:p14="http://schemas.microsoft.com/office/powerpoint/2010/main" val="4254920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BC93-A75F-1135-7B46-D26C38EAD5E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40EA42B-E392-2548-1E50-A2B2F43A76EC}"/>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CD58D4F8-BDBC-266A-4754-1115D6DE70E4}"/>
              </a:ext>
            </a:extLst>
          </p:cNvPr>
          <p:cNvPicPr>
            <a:picLocks noChangeAspect="1"/>
          </p:cNvPicPr>
          <p:nvPr/>
        </p:nvPicPr>
        <p:blipFill>
          <a:blip r:embed="rId2"/>
          <a:stretch>
            <a:fillRect/>
          </a:stretch>
        </p:blipFill>
        <p:spPr>
          <a:xfrm>
            <a:off x="197741" y="727476"/>
            <a:ext cx="8748518" cy="5403048"/>
          </a:xfrm>
          <a:prstGeom prst="rect">
            <a:avLst/>
          </a:prstGeom>
        </p:spPr>
      </p:pic>
    </p:spTree>
    <p:extLst>
      <p:ext uri="{BB962C8B-B14F-4D97-AF65-F5344CB8AC3E}">
        <p14:creationId xmlns:p14="http://schemas.microsoft.com/office/powerpoint/2010/main" val="4182801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20343538">
            <a:off x="4027522" y="5059768"/>
            <a:ext cx="1734233" cy="1765693"/>
          </a:xfrm>
          <a:prstGeom prst="rect">
            <a:avLst/>
          </a:prstGeom>
        </p:spPr>
      </p:pic>
      <p:sp>
        <p:nvSpPr>
          <p:cNvPr id="3" name="Content Placeholder 2"/>
          <p:cNvSpPr>
            <a:spLocks noGrp="1"/>
          </p:cNvSpPr>
          <p:nvPr>
            <p:ph idx="1"/>
          </p:nvPr>
        </p:nvSpPr>
        <p:spPr>
          <a:xfrm>
            <a:off x="609600" y="1316037"/>
            <a:ext cx="7886700" cy="4351338"/>
          </a:xfrm>
        </p:spPr>
        <p:txBody>
          <a:bodyPr>
            <a:normAutofit fontScale="85000" lnSpcReduction="20000"/>
          </a:bodyPr>
          <a:lstStyle/>
          <a:p>
            <a:r>
              <a:rPr lang="en-GB" sz="4400" dirty="0"/>
              <a:t>Practical</a:t>
            </a:r>
          </a:p>
          <a:p>
            <a:r>
              <a:rPr lang="en-GB" sz="4400" dirty="0"/>
              <a:t>Refreshing and up to date</a:t>
            </a:r>
          </a:p>
          <a:p>
            <a:r>
              <a:rPr lang="en-GB" sz="4400" dirty="0"/>
              <a:t>Problem Solving for the 21</a:t>
            </a:r>
            <a:r>
              <a:rPr lang="en-GB" sz="4400" baseline="30000" dirty="0"/>
              <a:t>st</a:t>
            </a:r>
            <a:r>
              <a:rPr lang="en-GB" sz="4400" dirty="0"/>
              <a:t> Century</a:t>
            </a:r>
          </a:p>
          <a:p>
            <a:r>
              <a:rPr lang="en-GB" sz="4400" dirty="0"/>
              <a:t>Crosses Subject Boundaries</a:t>
            </a:r>
          </a:p>
          <a:p>
            <a:pPr lvl="1"/>
            <a:r>
              <a:rPr lang="en-GB" sz="4000" dirty="0"/>
              <a:t>Arts, Maths, Humanities</a:t>
            </a:r>
          </a:p>
          <a:p>
            <a:r>
              <a:rPr lang="en-GB" sz="4400" dirty="0"/>
              <a:t>Principles of IT and Global  Information Systems</a:t>
            </a:r>
          </a:p>
          <a:p>
            <a:r>
              <a:rPr lang="en-GB" sz="4400" dirty="0"/>
              <a:t>Vocationally Related</a:t>
            </a:r>
          </a:p>
          <a:p>
            <a:pPr marL="0" indent="0">
              <a:buNone/>
            </a:pPr>
            <a:endParaRPr lang="en-GB" dirty="0"/>
          </a:p>
        </p:txBody>
      </p:sp>
      <p:pic>
        <p:nvPicPr>
          <p:cNvPr id="3074" name="Picture 2" descr="The Science in Computer Science, illus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0575" y="4476750"/>
            <a:ext cx="2381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2462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omputer scien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7054" y="167623"/>
            <a:ext cx="2662087" cy="21276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GB" sz="5400" b="1" dirty="0">
                <a:solidFill>
                  <a:schemeClr val="accent2"/>
                </a:solidFill>
              </a:rPr>
              <a:t>Course Design</a:t>
            </a:r>
          </a:p>
        </p:txBody>
      </p:sp>
      <p:sp>
        <p:nvSpPr>
          <p:cNvPr id="3" name="Content Placeholder 2"/>
          <p:cNvSpPr>
            <a:spLocks noGrp="1"/>
          </p:cNvSpPr>
          <p:nvPr>
            <p:ph idx="1"/>
          </p:nvPr>
        </p:nvSpPr>
        <p:spPr>
          <a:xfrm>
            <a:off x="353521" y="1631416"/>
            <a:ext cx="7886700" cy="4351338"/>
          </a:xfrm>
        </p:spPr>
        <p:txBody>
          <a:bodyPr>
            <a:normAutofit fontScale="92500" lnSpcReduction="10000"/>
          </a:bodyPr>
          <a:lstStyle/>
          <a:p>
            <a:r>
              <a:rPr lang="en-GB" dirty="0"/>
              <a:t>Core Pathways</a:t>
            </a:r>
          </a:p>
          <a:p>
            <a:pPr lvl="1"/>
            <a:r>
              <a:rPr lang="en-GB" dirty="0"/>
              <a:t>IT Infrastructure Technician</a:t>
            </a:r>
          </a:p>
          <a:p>
            <a:pPr lvl="1"/>
            <a:r>
              <a:rPr lang="en-GB" b="1" u="sng" dirty="0"/>
              <a:t>Emerging Digital Technology Practitioner</a:t>
            </a:r>
          </a:p>
          <a:p>
            <a:pPr lvl="1"/>
            <a:r>
              <a:rPr lang="en-GB" dirty="0"/>
              <a:t>Application Developer</a:t>
            </a:r>
          </a:p>
          <a:p>
            <a:pPr lvl="1"/>
            <a:r>
              <a:rPr lang="en-GB" dirty="0"/>
              <a:t>Data Analyst</a:t>
            </a:r>
          </a:p>
          <a:p>
            <a:r>
              <a:rPr lang="en-GB" dirty="0"/>
              <a:t>Core Units</a:t>
            </a:r>
          </a:p>
          <a:p>
            <a:pPr lvl="1"/>
            <a:r>
              <a:rPr lang="en-GB" dirty="0"/>
              <a:t>Fundamentals of IT</a:t>
            </a:r>
          </a:p>
          <a:p>
            <a:pPr lvl="1"/>
            <a:r>
              <a:rPr lang="en-GB" dirty="0"/>
              <a:t>Global Information</a:t>
            </a:r>
          </a:p>
          <a:p>
            <a:r>
              <a:rPr lang="en-GB" dirty="0"/>
              <a:t>20 Optional Units</a:t>
            </a:r>
          </a:p>
          <a:p>
            <a:r>
              <a:rPr lang="en-GB" dirty="0"/>
              <a:t>Clear Progression</a:t>
            </a:r>
          </a:p>
          <a:p>
            <a:pPr lvl="1"/>
            <a:r>
              <a:rPr lang="en-GB" dirty="0"/>
              <a:t>Top universities and</a:t>
            </a:r>
            <a:br>
              <a:rPr lang="en-GB" dirty="0"/>
            </a:br>
            <a:r>
              <a:rPr lang="en-GB" dirty="0"/>
              <a:t> employers demand</a:t>
            </a:r>
          </a:p>
        </p:txBody>
      </p:sp>
      <p:pic>
        <p:nvPicPr>
          <p:cNvPr id="4" name="Picture 3"/>
          <p:cNvPicPr>
            <a:picLocks noChangeAspect="1"/>
          </p:cNvPicPr>
          <p:nvPr/>
        </p:nvPicPr>
        <p:blipFill>
          <a:blip r:embed="rId3"/>
          <a:stretch>
            <a:fillRect/>
          </a:stretch>
        </p:blipFill>
        <p:spPr>
          <a:xfrm>
            <a:off x="4481047" y="4555817"/>
            <a:ext cx="4590125" cy="2192940"/>
          </a:xfrm>
          <a:prstGeom prst="rect">
            <a:avLst/>
          </a:prstGeom>
        </p:spPr>
      </p:pic>
      <p:pic>
        <p:nvPicPr>
          <p:cNvPr id="5" name="Picture 4"/>
          <p:cNvPicPr>
            <a:picLocks noChangeAspect="1"/>
          </p:cNvPicPr>
          <p:nvPr/>
        </p:nvPicPr>
        <p:blipFill>
          <a:blip r:embed="rId4"/>
          <a:stretch>
            <a:fillRect/>
          </a:stretch>
        </p:blipFill>
        <p:spPr>
          <a:xfrm>
            <a:off x="6991519" y="2136297"/>
            <a:ext cx="2017622" cy="2510068"/>
          </a:xfrm>
          <a:prstGeom prst="rect">
            <a:avLst/>
          </a:prstGeom>
        </p:spPr>
      </p:pic>
    </p:spTree>
    <p:extLst>
      <p:ext uri="{BB962C8B-B14F-4D97-AF65-F5344CB8AC3E}">
        <p14:creationId xmlns:p14="http://schemas.microsoft.com/office/powerpoint/2010/main" val="4119026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n illustration of a brain made out of ones and zer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4601" y="-750864"/>
            <a:ext cx="2240048" cy="22400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7267996" y="97105"/>
            <a:ext cx="1623985" cy="1627889"/>
          </a:xfrm>
          <a:prstGeom prst="rect">
            <a:avLst/>
          </a:prstGeom>
        </p:spPr>
      </p:pic>
      <p:pic>
        <p:nvPicPr>
          <p:cNvPr id="3" name="Picture 2"/>
          <p:cNvPicPr>
            <a:picLocks noChangeAspect="1"/>
          </p:cNvPicPr>
          <p:nvPr/>
        </p:nvPicPr>
        <p:blipFill>
          <a:blip r:embed="rId4"/>
          <a:stretch>
            <a:fillRect/>
          </a:stretch>
        </p:blipFill>
        <p:spPr>
          <a:xfrm>
            <a:off x="5338934" y="1384478"/>
            <a:ext cx="3362325" cy="3609975"/>
          </a:xfrm>
          <a:prstGeom prst="rect">
            <a:avLst/>
          </a:prstGeom>
        </p:spPr>
      </p:pic>
      <p:pic>
        <p:nvPicPr>
          <p:cNvPr id="5" name="Picture 4"/>
          <p:cNvPicPr>
            <a:picLocks noChangeAspect="1"/>
          </p:cNvPicPr>
          <p:nvPr/>
        </p:nvPicPr>
        <p:blipFill>
          <a:blip r:embed="rId5"/>
          <a:stretch>
            <a:fillRect/>
          </a:stretch>
        </p:blipFill>
        <p:spPr>
          <a:xfrm>
            <a:off x="4517504" y="4480295"/>
            <a:ext cx="3478775" cy="2206319"/>
          </a:xfrm>
          <a:prstGeom prst="rect">
            <a:avLst/>
          </a:prstGeom>
        </p:spPr>
      </p:pic>
      <p:sp>
        <p:nvSpPr>
          <p:cNvPr id="4" name="Rectangle 3"/>
          <p:cNvSpPr/>
          <p:nvPr/>
        </p:nvSpPr>
        <p:spPr>
          <a:xfrm>
            <a:off x="1104563" y="245677"/>
            <a:ext cx="4572000" cy="6612323"/>
          </a:xfrm>
          <a:prstGeom prst="rect">
            <a:avLst/>
          </a:prstGeom>
        </p:spPr>
        <p:txBody>
          <a:bodyPr>
            <a:spAutoFit/>
          </a:bodyPr>
          <a:lstStyle/>
          <a:p>
            <a:pPr>
              <a:lnSpc>
                <a:spcPct val="107000"/>
              </a:lnSpc>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1 Fundamentals of IT</a:t>
            </a:r>
          </a:p>
          <a:p>
            <a:pPr>
              <a:lnSpc>
                <a:spcPct val="107000"/>
              </a:lnSpc>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2 Global information</a:t>
            </a:r>
          </a:p>
          <a:p>
            <a:pPr>
              <a:lnSpc>
                <a:spcPct val="107000"/>
              </a:lnSpc>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3 Cyber security</a:t>
            </a:r>
          </a:p>
          <a:p>
            <a:pPr>
              <a:lnSpc>
                <a:spcPct val="107000"/>
              </a:lnSpc>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4 Computer networks</a:t>
            </a:r>
          </a:p>
          <a:p>
            <a:pPr>
              <a:lnSpc>
                <a:spcPct val="107000"/>
              </a:lnSpc>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5 Virtual and augmented reality</a:t>
            </a:r>
          </a:p>
          <a:p>
            <a:pPr>
              <a:lnSpc>
                <a:spcPct val="107000"/>
              </a:lnSpc>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6 Application design</a:t>
            </a:r>
          </a:p>
          <a:p>
            <a:pPr>
              <a:lnSpc>
                <a:spcPct val="107000"/>
              </a:lnSpc>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7 Data analysis and design</a:t>
            </a:r>
          </a:p>
          <a:p>
            <a:pPr>
              <a:lnSpc>
                <a:spcPct val="107000"/>
              </a:lnSpc>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8 Project management</a:t>
            </a:r>
          </a:p>
          <a:p>
            <a:pPr>
              <a:lnSpc>
                <a:spcPct val="107000"/>
              </a:lnSpc>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9 Product development</a:t>
            </a:r>
          </a:p>
          <a:p>
            <a:pPr>
              <a:lnSpc>
                <a:spcPct val="107000"/>
              </a:lnSpc>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10 Business computing</a:t>
            </a:r>
          </a:p>
          <a:p>
            <a:pPr>
              <a:lnSpc>
                <a:spcPct val="107000"/>
              </a:lnSpc>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11 Systems analysis and design</a:t>
            </a:r>
          </a:p>
          <a:p>
            <a:pPr>
              <a:lnSpc>
                <a:spcPct val="107000"/>
              </a:lnSpc>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12 Mobile technology</a:t>
            </a:r>
          </a:p>
          <a:p>
            <a:pPr>
              <a:lnSpc>
                <a:spcPct val="107000"/>
              </a:lnSpc>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13 Social media and digital marketing</a:t>
            </a:r>
          </a:p>
          <a:p>
            <a:pPr>
              <a:lnSpc>
                <a:spcPct val="107000"/>
              </a:lnSpc>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14 Software engineering for business</a:t>
            </a:r>
          </a:p>
          <a:p>
            <a:pPr>
              <a:lnSpc>
                <a:spcPct val="107000"/>
              </a:lnSpc>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15 Games design and prototyping</a:t>
            </a:r>
          </a:p>
          <a:p>
            <a:pPr>
              <a:lnSpc>
                <a:spcPct val="107000"/>
              </a:lnSpc>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16 Developing a Smarter Planet</a:t>
            </a:r>
          </a:p>
          <a:p>
            <a:pPr>
              <a:lnSpc>
                <a:spcPct val="107000"/>
              </a:lnSpc>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17 Internet of Everything</a:t>
            </a:r>
          </a:p>
          <a:p>
            <a:pPr>
              <a:lnSpc>
                <a:spcPct val="107000"/>
              </a:lnSpc>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18 Computer systems – hardware</a:t>
            </a:r>
          </a:p>
          <a:p>
            <a:pPr>
              <a:lnSpc>
                <a:spcPct val="107000"/>
              </a:lnSpc>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19 Computer systems – software</a:t>
            </a:r>
          </a:p>
          <a:p>
            <a:pPr>
              <a:lnSpc>
                <a:spcPct val="107000"/>
              </a:lnSpc>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20 IT technical support</a:t>
            </a:r>
          </a:p>
          <a:p>
            <a:pPr>
              <a:lnSpc>
                <a:spcPct val="107000"/>
              </a:lnSpc>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21 Web design and prototyping</a:t>
            </a:r>
          </a:p>
          <a:p>
            <a:pPr>
              <a:lnSpc>
                <a:spcPct val="107000"/>
              </a:lnSpc>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22 Big Data analytics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rot="16200000">
            <a:off x="-548659" y="4993952"/>
            <a:ext cx="2277334" cy="1107996"/>
          </a:xfrm>
          <a:prstGeom prst="rect">
            <a:avLst/>
          </a:prstGeom>
          <a:noFill/>
        </p:spPr>
        <p:txBody>
          <a:bodyPr wrap="square" rtlCol="0">
            <a:spAutoFit/>
          </a:bodyPr>
          <a:lstStyle/>
          <a:p>
            <a:r>
              <a:rPr lang="en-GB" sz="6600" dirty="0"/>
              <a:t>UNITS</a:t>
            </a:r>
          </a:p>
        </p:txBody>
      </p:sp>
    </p:spTree>
    <p:extLst>
      <p:ext uri="{BB962C8B-B14F-4D97-AF65-F5344CB8AC3E}">
        <p14:creationId xmlns:p14="http://schemas.microsoft.com/office/powerpoint/2010/main" val="496290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2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a:solidFill>
                  <a:schemeClr val="accent2"/>
                </a:solidFill>
              </a:rPr>
              <a:t>Assessment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34379275"/>
              </p:ext>
            </p:extLst>
          </p:nvPr>
        </p:nvGraphicFramePr>
        <p:xfrm>
          <a:off x="431890" y="1452413"/>
          <a:ext cx="8280219" cy="2803635"/>
        </p:xfrm>
        <a:graphic>
          <a:graphicData uri="http://schemas.openxmlformats.org/drawingml/2006/table">
            <a:tbl>
              <a:tblPr firstRow="1" bandRow="1">
                <a:tableStyleId>{21E4AEA4-8DFA-4A89-87EB-49C32662AFE0}</a:tableStyleId>
              </a:tblPr>
              <a:tblGrid>
                <a:gridCol w="2760073">
                  <a:extLst>
                    <a:ext uri="{9D8B030D-6E8A-4147-A177-3AD203B41FA5}">
                      <a16:colId xmlns:a16="http://schemas.microsoft.com/office/drawing/2014/main" val="20000"/>
                    </a:ext>
                  </a:extLst>
                </a:gridCol>
                <a:gridCol w="2760073">
                  <a:extLst>
                    <a:ext uri="{9D8B030D-6E8A-4147-A177-3AD203B41FA5}">
                      <a16:colId xmlns:a16="http://schemas.microsoft.com/office/drawing/2014/main" val="20001"/>
                    </a:ext>
                  </a:extLst>
                </a:gridCol>
                <a:gridCol w="2760073">
                  <a:extLst>
                    <a:ext uri="{9D8B030D-6E8A-4147-A177-3AD203B41FA5}">
                      <a16:colId xmlns:a16="http://schemas.microsoft.com/office/drawing/2014/main" val="20002"/>
                    </a:ext>
                  </a:extLst>
                </a:gridCol>
              </a:tblGrid>
              <a:tr h="433415">
                <a:tc>
                  <a:txBody>
                    <a:bodyPr/>
                    <a:lstStyle/>
                    <a:p>
                      <a:r>
                        <a:rPr lang="en-GB" dirty="0"/>
                        <a:t>Component</a:t>
                      </a:r>
                    </a:p>
                  </a:txBody>
                  <a:tcPr/>
                </a:tc>
                <a:tc>
                  <a:txBody>
                    <a:bodyPr/>
                    <a:lstStyle/>
                    <a:p>
                      <a:r>
                        <a:rPr lang="en-GB" dirty="0"/>
                        <a:t>Method</a:t>
                      </a:r>
                    </a:p>
                  </a:txBody>
                  <a:tcPr/>
                </a:tc>
                <a:tc>
                  <a:txBody>
                    <a:bodyPr/>
                    <a:lstStyle/>
                    <a:p>
                      <a:r>
                        <a:rPr lang="en-GB" dirty="0"/>
                        <a:t>Marks</a:t>
                      </a:r>
                    </a:p>
                  </a:txBody>
                  <a:tcPr/>
                </a:tc>
                <a:extLst>
                  <a:ext uri="{0D108BD9-81ED-4DB2-BD59-A6C34878D82A}">
                    <a16:rowId xmlns:a16="http://schemas.microsoft.com/office/drawing/2014/main" val="10000"/>
                  </a:ext>
                </a:extLst>
              </a:tr>
              <a:tr h="433415">
                <a:tc>
                  <a:txBody>
                    <a:bodyPr/>
                    <a:lstStyle/>
                    <a:p>
                      <a:r>
                        <a:rPr lang="en-GB" dirty="0"/>
                        <a:t>U1 Fundamentals of IT</a:t>
                      </a:r>
                    </a:p>
                  </a:txBody>
                  <a:tcPr/>
                </a:tc>
                <a:tc>
                  <a:txBody>
                    <a:bodyPr/>
                    <a:lstStyle/>
                    <a:p>
                      <a:r>
                        <a:rPr lang="en-GB" dirty="0"/>
                        <a:t>Question Paper – 25%</a:t>
                      </a:r>
                    </a:p>
                  </a:txBody>
                  <a:tcPr/>
                </a:tc>
                <a:tc>
                  <a:txBody>
                    <a:bodyPr/>
                    <a:lstStyle/>
                    <a:p>
                      <a:r>
                        <a:rPr lang="en-GB" dirty="0"/>
                        <a:t>80 Marks/</a:t>
                      </a:r>
                      <a:r>
                        <a:rPr lang="en-GB" baseline="0" dirty="0"/>
                        <a:t> 1Hr 30 </a:t>
                      </a:r>
                      <a:endParaRPr lang="en-GB" dirty="0"/>
                    </a:p>
                  </a:txBody>
                  <a:tcPr/>
                </a:tc>
                <a:extLst>
                  <a:ext uri="{0D108BD9-81ED-4DB2-BD59-A6C34878D82A}">
                    <a16:rowId xmlns:a16="http://schemas.microsoft.com/office/drawing/2014/main" val="10001"/>
                  </a:ext>
                </a:extLst>
              </a:tr>
              <a:tr h="748085">
                <a:tc>
                  <a:txBody>
                    <a:bodyPr/>
                    <a:lstStyle/>
                    <a:p>
                      <a:r>
                        <a:rPr lang="en-GB" dirty="0"/>
                        <a:t>U2 Global</a:t>
                      </a:r>
                      <a:r>
                        <a:rPr lang="en-GB" baseline="0" dirty="0"/>
                        <a:t> Information</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Question Paper – 25%</a:t>
                      </a:r>
                    </a:p>
                    <a:p>
                      <a:endParaRPr lang="en-GB" dirty="0"/>
                    </a:p>
                  </a:txBody>
                  <a:tcPr/>
                </a:tc>
                <a:tc>
                  <a:txBody>
                    <a:bodyPr/>
                    <a:lstStyle/>
                    <a:p>
                      <a:r>
                        <a:rPr lang="en-GB" dirty="0"/>
                        <a:t>80 Marks/1Hr</a:t>
                      </a:r>
                      <a:r>
                        <a:rPr lang="en-GB" baseline="0" dirty="0"/>
                        <a:t> 30</a:t>
                      </a:r>
                      <a:endParaRPr lang="en-GB" dirty="0"/>
                    </a:p>
                  </a:txBody>
                  <a:tcPr/>
                </a:tc>
                <a:extLst>
                  <a:ext uri="{0D108BD9-81ED-4DB2-BD59-A6C34878D82A}">
                    <a16:rowId xmlns:a16="http://schemas.microsoft.com/office/drawing/2014/main" val="10002"/>
                  </a:ext>
                </a:extLst>
              </a:tr>
              <a:tr h="433415">
                <a:tc>
                  <a:txBody>
                    <a:bodyPr/>
                    <a:lstStyle/>
                    <a:p>
                      <a:r>
                        <a:rPr lang="en-GB" dirty="0"/>
                        <a:t>U3</a:t>
                      </a:r>
                      <a:r>
                        <a:rPr lang="en-GB" baseline="0" dirty="0"/>
                        <a:t> -22 </a:t>
                      </a:r>
                    </a:p>
                    <a:p>
                      <a:r>
                        <a:rPr lang="en-GB" baseline="0" dirty="0"/>
                        <a:t>Project 1</a:t>
                      </a:r>
                    </a:p>
                    <a:p>
                      <a:r>
                        <a:rPr lang="en-GB" baseline="0" dirty="0"/>
                        <a:t>Project 2</a:t>
                      </a:r>
                    </a:p>
                    <a:p>
                      <a:r>
                        <a:rPr lang="en-GB" baseline="0" dirty="0"/>
                        <a:t>Project 3</a:t>
                      </a:r>
                      <a:endParaRPr lang="en-GB" dirty="0"/>
                    </a:p>
                  </a:txBody>
                  <a:tcPr/>
                </a:tc>
                <a:tc>
                  <a:txBody>
                    <a:bodyPr/>
                    <a:lstStyle/>
                    <a:p>
                      <a:endParaRPr lang="en-GB" dirty="0"/>
                    </a:p>
                    <a:p>
                      <a:r>
                        <a:rPr lang="en-GB" dirty="0"/>
                        <a:t>3 Portfolios</a:t>
                      </a:r>
                      <a:r>
                        <a:rPr lang="en-GB" baseline="0" dirty="0"/>
                        <a:t> – 50%</a:t>
                      </a:r>
                      <a:endParaRPr lang="en-GB" dirty="0"/>
                    </a:p>
                    <a:p>
                      <a:endParaRPr lang="en-GB" dirty="0"/>
                    </a:p>
                  </a:txBody>
                  <a:tcPr/>
                </a:tc>
                <a:tc>
                  <a:txBody>
                    <a:bodyPr/>
                    <a:lstStyle/>
                    <a:p>
                      <a:pPr algn="l"/>
                      <a:r>
                        <a:rPr lang="en-GB" dirty="0"/>
                        <a:t>Pass</a:t>
                      </a:r>
                      <a:r>
                        <a:rPr lang="en-GB" baseline="0" dirty="0"/>
                        <a:t> 14</a:t>
                      </a:r>
                    </a:p>
                    <a:p>
                      <a:pPr algn="l"/>
                      <a:r>
                        <a:rPr lang="en-GB" baseline="0" dirty="0"/>
                        <a:t>Merit 16</a:t>
                      </a:r>
                    </a:p>
                    <a:p>
                      <a:pPr algn="l"/>
                      <a:r>
                        <a:rPr lang="en-GB" baseline="0" dirty="0"/>
                        <a:t>Distinction 18</a:t>
                      </a:r>
                      <a:endParaRPr lang="en-GB" dirty="0"/>
                    </a:p>
                  </a:txBody>
                  <a:tcPr/>
                </a:tc>
                <a:extLst>
                  <a:ext uri="{0D108BD9-81ED-4DB2-BD59-A6C34878D82A}">
                    <a16:rowId xmlns:a16="http://schemas.microsoft.com/office/drawing/2014/main" val="10003"/>
                  </a:ext>
                </a:extLst>
              </a:tr>
            </a:tbl>
          </a:graphicData>
        </a:graphic>
      </p:graphicFrame>
      <p:pic>
        <p:nvPicPr>
          <p:cNvPr id="5122" name="Picture 2" descr="Image result for assessm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8727" y="79186"/>
            <a:ext cx="1373227" cy="137322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378507" y="4389924"/>
            <a:ext cx="6124575" cy="1228725"/>
          </a:xfrm>
          <a:prstGeom prst="rect">
            <a:avLst/>
          </a:prstGeom>
        </p:spPr>
      </p:pic>
      <p:pic>
        <p:nvPicPr>
          <p:cNvPr id="4" name="Picture 3"/>
          <p:cNvPicPr>
            <a:picLocks noChangeAspect="1"/>
          </p:cNvPicPr>
          <p:nvPr/>
        </p:nvPicPr>
        <p:blipFill>
          <a:blip r:embed="rId4"/>
          <a:stretch>
            <a:fillRect/>
          </a:stretch>
        </p:blipFill>
        <p:spPr>
          <a:xfrm>
            <a:off x="3603383" y="5629275"/>
            <a:ext cx="5039695" cy="1213671"/>
          </a:xfrm>
          <a:prstGeom prst="rect">
            <a:avLst/>
          </a:prstGeom>
        </p:spPr>
      </p:pic>
    </p:spTree>
    <p:extLst>
      <p:ext uri="{BB962C8B-B14F-4D97-AF65-F5344CB8AC3E}">
        <p14:creationId xmlns:p14="http://schemas.microsoft.com/office/powerpoint/2010/main" val="28631544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4D6950289EA72408316014E58E4DEC2" ma:contentTypeVersion="18" ma:contentTypeDescription="Create a new document." ma:contentTypeScope="" ma:versionID="9484dcd76b6a68e6d5ce0e0f5f2c1907">
  <xsd:schema xmlns:xsd="http://www.w3.org/2001/XMLSchema" xmlns:xs="http://www.w3.org/2001/XMLSchema" xmlns:p="http://schemas.microsoft.com/office/2006/metadata/properties" xmlns:ns2="c21625c4-e92c-4023-b836-2b6d7edcb1c1" xmlns:ns3="05f1579e-d71e-4220-b327-1d9af5ad114e" targetNamespace="http://schemas.microsoft.com/office/2006/metadata/properties" ma:root="true" ma:fieldsID="bfa7cea153332677970115da510db198" ns2:_="" ns3:_="">
    <xsd:import namespace="c21625c4-e92c-4023-b836-2b6d7edcb1c1"/>
    <xsd:import namespace="05f1579e-d71e-4220-b327-1d9af5ad114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1625c4-e92c-4023-b836-2b6d7edcb1c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201f4c7-9dc6-41d9-979b-f5b752bbaa54"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f1579e-d71e-4220-b327-1d9af5ad114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0a833f5-8da6-437d-8fa4-676adce56343}" ma:internalName="TaxCatchAll" ma:showField="CatchAllData" ma:web="05f1579e-d71e-4220-b327-1d9af5ad11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21625c4-e92c-4023-b836-2b6d7edcb1c1">
      <Terms xmlns="http://schemas.microsoft.com/office/infopath/2007/PartnerControls"/>
    </lcf76f155ced4ddcb4097134ff3c332f>
    <TaxCatchAll xmlns="05f1579e-d71e-4220-b327-1d9af5ad114e" xsi:nil="true"/>
  </documentManagement>
</p:properties>
</file>

<file path=customXml/itemProps1.xml><?xml version="1.0" encoding="utf-8"?>
<ds:datastoreItem xmlns:ds="http://schemas.openxmlformats.org/officeDocument/2006/customXml" ds:itemID="{8B8829E2-BD76-4AA8-8E2A-2E0B573EC759}">
  <ds:schemaRefs>
    <ds:schemaRef ds:uri="http://schemas.microsoft.com/sharepoint/v3/contenttype/forms"/>
  </ds:schemaRefs>
</ds:datastoreItem>
</file>

<file path=customXml/itemProps2.xml><?xml version="1.0" encoding="utf-8"?>
<ds:datastoreItem xmlns:ds="http://schemas.openxmlformats.org/officeDocument/2006/customXml" ds:itemID="{00097278-36B8-4F55-BEEA-C77473EF5A7F}"/>
</file>

<file path=customXml/itemProps3.xml><?xml version="1.0" encoding="utf-8"?>
<ds:datastoreItem xmlns:ds="http://schemas.openxmlformats.org/officeDocument/2006/customXml" ds:itemID="{D2DF423F-6BA0-4C5C-8FC7-D2AE5BEB39CB}">
  <ds:schemaRefs>
    <ds:schemaRef ds:uri="http://schemas.microsoft.com/office/2006/metadata/properties"/>
    <ds:schemaRef ds:uri="http://schemas.microsoft.com/office/infopath/2007/PartnerControls"/>
    <ds:schemaRef ds:uri="c21625c4-e92c-4023-b836-2b6d7edcb1c1"/>
    <ds:schemaRef ds:uri="05f1579e-d71e-4220-b327-1d9af5ad114e"/>
  </ds:schemaRefs>
</ds:datastoreItem>
</file>

<file path=docProps/app.xml><?xml version="1.0" encoding="utf-8"?>
<Properties xmlns="http://schemas.openxmlformats.org/officeDocument/2006/extended-properties" xmlns:vt="http://schemas.openxmlformats.org/officeDocument/2006/docPropsVTypes">
  <Template>Office Theme</Template>
  <TotalTime>486</TotalTime>
  <Words>456</Words>
  <Application>Microsoft Office PowerPoint</Application>
  <PresentationFormat>On-screen Show (4:3)</PresentationFormat>
  <Paragraphs>77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GDS Transport</vt:lpstr>
      <vt:lpstr>Office Theme</vt:lpstr>
      <vt:lpstr>L3 Cambridge Technicals Information Technology</vt:lpstr>
      <vt:lpstr>PowerPoint Presentation</vt:lpstr>
      <vt:lpstr>PowerPoint Presentation</vt:lpstr>
      <vt:lpstr>PowerPoint Presentation</vt:lpstr>
      <vt:lpstr>PowerPoint Presentation</vt:lpstr>
      <vt:lpstr>PowerPoint Presentation</vt:lpstr>
      <vt:lpstr>Course Design</vt:lpstr>
      <vt:lpstr>PowerPoint Presentation</vt:lpstr>
      <vt:lpstr>Assessment</vt:lpstr>
      <vt:lpstr>Course Requirements</vt:lpstr>
      <vt:lpstr>Progression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Level Computer Science</dc:title>
  <dc:creator>JWright</dc:creator>
  <cp:lastModifiedBy>Selena Burroughs</cp:lastModifiedBy>
  <cp:revision>39</cp:revision>
  <dcterms:created xsi:type="dcterms:W3CDTF">2016-10-19T09:05:38Z</dcterms:created>
  <dcterms:modified xsi:type="dcterms:W3CDTF">2023-10-16T12:32:30Z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0x01010044D6950289EA72408316014E58E4DEC2</vt:lpwstr>
  </property>
</Properties>
</file>