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  <p:sldId id="257" r:id="rId9"/>
    <p:sldId id="261" r:id="rId1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8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9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0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8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5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7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9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5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5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0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2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2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6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F2841B-5B11-44EC-863B-4B03731C8B4D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DC2F1F-522B-4774-B48E-4850160D7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C268-520F-42C1-AD50-4AC4FBC19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1771505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A-Level 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F39D4-B71B-469D-9638-0ED57301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8" y="3613296"/>
            <a:ext cx="6987645" cy="138853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September 2024 entry</a:t>
            </a:r>
          </a:p>
        </p:txBody>
      </p:sp>
    </p:spTree>
    <p:extLst>
      <p:ext uri="{BB962C8B-B14F-4D97-AF65-F5344CB8AC3E}">
        <p14:creationId xmlns:p14="http://schemas.microsoft.com/office/powerpoint/2010/main" val="45525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38CD-A3A3-4B93-8089-45C80752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149" y="426128"/>
            <a:ext cx="4338742" cy="81674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Course constructs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51B1AC-B8AD-4A0F-AB90-2941209E66A6}"/>
              </a:ext>
            </a:extLst>
          </p:cNvPr>
          <p:cNvSpPr/>
          <p:nvPr/>
        </p:nvSpPr>
        <p:spPr>
          <a:xfrm>
            <a:off x="1677880" y="426128"/>
            <a:ext cx="4717001" cy="47096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3D06D7-35E2-4B0B-8385-820EB33BCC7E}"/>
              </a:ext>
            </a:extLst>
          </p:cNvPr>
          <p:cNvSpPr/>
          <p:nvPr/>
        </p:nvSpPr>
        <p:spPr>
          <a:xfrm>
            <a:off x="6786021" y="1420427"/>
            <a:ext cx="4717001" cy="51623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93C40-B033-45D5-8DD1-AF054BE91C4C}"/>
              </a:ext>
            </a:extLst>
          </p:cNvPr>
          <p:cNvSpPr txBox="1"/>
          <p:nvPr/>
        </p:nvSpPr>
        <p:spPr>
          <a:xfrm>
            <a:off x="1759519" y="5539666"/>
            <a:ext cx="45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All textbooks will be supplied by the college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6D732-A5D6-4A80-9274-054A2D129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9" t="23301" r="32281" b="14045"/>
          <a:stretch/>
        </p:blipFill>
        <p:spPr>
          <a:xfrm>
            <a:off x="2525944" y="523782"/>
            <a:ext cx="3012560" cy="2744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D47985-6EEB-428A-9480-87D9E10B6822}"/>
              </a:ext>
            </a:extLst>
          </p:cNvPr>
          <p:cNvSpPr txBox="1"/>
          <p:nvPr/>
        </p:nvSpPr>
        <p:spPr>
          <a:xfrm>
            <a:off x="1828800" y="3324688"/>
            <a:ext cx="4421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An extension on pre-taught material</a:t>
            </a: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Surds 	Equations 	Circles 	Trigonometry 		Vectors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linked with new material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Differentiation 	Integration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Logarithms 	Radians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0232CF3F-FCCE-4FC2-8C11-0D451BDA6374}"/>
              </a:ext>
            </a:extLst>
          </p:cNvPr>
          <p:cNvSpPr/>
          <p:nvPr/>
        </p:nvSpPr>
        <p:spPr>
          <a:xfrm>
            <a:off x="1651770" y="5218906"/>
            <a:ext cx="4743111" cy="1349406"/>
          </a:xfrm>
          <a:prstGeom prst="cloudCallout">
            <a:avLst>
              <a:gd name="adj1" fmla="val -55489"/>
              <a:gd name="adj2" fmla="val -482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4BFF31-7EA8-4D25-84BD-7A5404D69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9" t="23172" r="32281" b="14563"/>
          <a:stretch/>
        </p:blipFill>
        <p:spPr>
          <a:xfrm>
            <a:off x="7723462" y="1494488"/>
            <a:ext cx="2842115" cy="25728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136B46-BCF0-46A6-AF0B-E26565BE6842}"/>
              </a:ext>
            </a:extLst>
          </p:cNvPr>
          <p:cNvSpPr txBox="1"/>
          <p:nvPr/>
        </p:nvSpPr>
        <p:spPr>
          <a:xfrm>
            <a:off x="6975149" y="4141431"/>
            <a:ext cx="4421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analyse, interpret and represent data</a:t>
            </a: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curricular links with Geography, Biology and Psychology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Mechanics</a:t>
            </a: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with forces, acceleration, moments and kinematics</a:t>
            </a: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curricular links with Physics</a:t>
            </a:r>
          </a:p>
        </p:txBody>
      </p:sp>
    </p:spTree>
    <p:extLst>
      <p:ext uri="{BB962C8B-B14F-4D97-AF65-F5344CB8AC3E}">
        <p14:creationId xmlns:p14="http://schemas.microsoft.com/office/powerpoint/2010/main" val="62593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176DB7-B30A-4CEA-801A-29333CEDB203}"/>
              </a:ext>
            </a:extLst>
          </p:cNvPr>
          <p:cNvSpPr/>
          <p:nvPr/>
        </p:nvSpPr>
        <p:spPr>
          <a:xfrm>
            <a:off x="1456155" y="1180730"/>
            <a:ext cx="4790765" cy="47761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B1155-9F25-41FD-B248-D47F9779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843" y="471082"/>
            <a:ext cx="4960180" cy="10631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Examination structure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1A0022-6FF4-4DB4-B30A-B0BACD6D21EB}"/>
              </a:ext>
            </a:extLst>
          </p:cNvPr>
          <p:cNvSpPr/>
          <p:nvPr/>
        </p:nvSpPr>
        <p:spPr>
          <a:xfrm>
            <a:off x="7208668" y="4438834"/>
            <a:ext cx="4403324" cy="21306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6E776-5C0A-4392-97BB-E9DF1ADE9AD7}"/>
              </a:ext>
            </a:extLst>
          </p:cNvPr>
          <p:cNvSpPr txBox="1"/>
          <p:nvPr/>
        </p:nvSpPr>
        <p:spPr>
          <a:xfrm>
            <a:off x="7497192" y="4688547"/>
            <a:ext cx="3826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What are the entry requirements?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 require a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higher tier GCSE grade six or above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to progress onto A-level mathematics.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06D0E-E1D1-4219-8FC4-8FFBC06DACB5}"/>
              </a:ext>
            </a:extLst>
          </p:cNvPr>
          <p:cNvSpPr txBox="1"/>
          <p:nvPr/>
        </p:nvSpPr>
        <p:spPr>
          <a:xfrm>
            <a:off x="1580443" y="1394079"/>
            <a:ext cx="46738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Three exam papers each of two hours in length:</a:t>
            </a:r>
          </a:p>
          <a:p>
            <a:pPr marL="285750" indent="-28575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Papers one and two: Pure mathematics (an amalgamation of the two years’ content)</a:t>
            </a:r>
          </a:p>
          <a:p>
            <a:pPr marL="285750" indent="-28575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Paper three: Applied mathematics (statistics, followed by mechanics)</a:t>
            </a:r>
          </a:p>
          <a:p>
            <a:pPr marL="285750" indent="-285750">
              <a:buFontTx/>
              <a:buChar char="-"/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300 marks total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Pure 200 marks, applied 100 marks</a:t>
            </a:r>
          </a:p>
          <a:p>
            <a:pPr marL="342900" indent="-342900">
              <a:buFontTx/>
              <a:buChar char="-"/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All exams taken at the end of the</a:t>
            </a:r>
          </a:p>
          <a:p>
            <a:pPr algn="ctr"/>
            <a:r>
              <a:rPr lang="en-GB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two year course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7E4DD-53D7-4F2B-972F-9FCF12336FC9}"/>
              </a:ext>
            </a:extLst>
          </p:cNvPr>
          <p:cNvSpPr txBox="1"/>
          <p:nvPr/>
        </p:nvSpPr>
        <p:spPr>
          <a:xfrm>
            <a:off x="7208668" y="2328821"/>
            <a:ext cx="3826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Calculators are permitted in all examinations. A formulae booklet is also provided by Edexcel for the duration of the exam period.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0A6DE96-5994-48D0-AF45-18B1F930604E}"/>
              </a:ext>
            </a:extLst>
          </p:cNvPr>
          <p:cNvSpPr/>
          <p:nvPr/>
        </p:nvSpPr>
        <p:spPr>
          <a:xfrm>
            <a:off x="6542843" y="2058484"/>
            <a:ext cx="5312330" cy="1856049"/>
          </a:xfrm>
          <a:prstGeom prst="cloudCallout">
            <a:avLst>
              <a:gd name="adj1" fmla="val 48964"/>
              <a:gd name="adj2" fmla="val 668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5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6015-A25C-4967-A37B-485FA5CF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629" y="2552699"/>
            <a:ext cx="4285479" cy="1752599"/>
          </a:xfrm>
        </p:spPr>
        <p:txBody>
          <a:bodyPr>
            <a:normAutofit/>
          </a:bodyPr>
          <a:lstStyle/>
          <a:p>
            <a:pPr algn="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A11C8-E944-4A3F-AD4A-D99F0C562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4" t="34274" r="43810" b="18219"/>
          <a:stretch/>
        </p:blipFill>
        <p:spPr>
          <a:xfrm>
            <a:off x="1857869" y="1799945"/>
            <a:ext cx="4406807" cy="3258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70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11FB8E-9258-465B-8F9D-569EF22EF591}"/>
              </a:ext>
            </a:extLst>
          </p:cNvPr>
          <p:cNvSpPr/>
          <p:nvPr/>
        </p:nvSpPr>
        <p:spPr>
          <a:xfrm>
            <a:off x="1372558" y="4749553"/>
            <a:ext cx="4078331" cy="15696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AFCC0-203D-4BA9-910E-C54FBB63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870" y="463859"/>
            <a:ext cx="4258844" cy="94769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Teaser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60002-412F-4D97-BC33-F365110D0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9" t="12039" r="35266" b="14952"/>
          <a:stretch/>
        </p:blipFill>
        <p:spPr>
          <a:xfrm>
            <a:off x="5703691" y="1597981"/>
            <a:ext cx="5604023" cy="4796160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04640-DACF-4952-BA8A-693A2F510160}"/>
              </a:ext>
            </a:extLst>
          </p:cNvPr>
          <p:cNvSpPr txBox="1"/>
          <p:nvPr/>
        </p:nvSpPr>
        <p:spPr>
          <a:xfrm>
            <a:off x="1606856" y="463859"/>
            <a:ext cx="39949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Here is a triangle bound 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x-axis;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line y = 2x – 6;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line y = 12 – x.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Calculate the area of the shaded triangle. (5 marks)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0A3F4-C77A-4CCD-B9C8-5FE63AD306A1}"/>
              </a:ext>
            </a:extLst>
          </p:cNvPr>
          <p:cNvSpPr txBox="1"/>
          <p:nvPr/>
        </p:nvSpPr>
        <p:spPr>
          <a:xfrm>
            <a:off x="1372558" y="4749553"/>
            <a:ext cx="4167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HINT: </a:t>
            </a:r>
          </a:p>
          <a:p>
            <a:r>
              <a:rPr lang="en-GB" sz="1600" dirty="0"/>
              <a:t>1) Find the points where each graph cuts the x-axis. This will give you the width of the triangle.</a:t>
            </a:r>
          </a:p>
          <a:p>
            <a:r>
              <a:rPr lang="en-GB" sz="1600" dirty="0"/>
              <a:t>2) Find the intersection point of the graphs. This coordinate will help you find the height of the triangle.</a:t>
            </a:r>
          </a:p>
        </p:txBody>
      </p:sp>
    </p:spTree>
    <p:extLst>
      <p:ext uri="{BB962C8B-B14F-4D97-AF65-F5344CB8AC3E}">
        <p14:creationId xmlns:p14="http://schemas.microsoft.com/office/powerpoint/2010/main" val="347005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FCC0-203D-4BA9-910E-C54FBB63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870" y="277429"/>
            <a:ext cx="4258844" cy="94769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Teaser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60002-412F-4D97-BC33-F365110D0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9" t="12039" r="35266" b="14952"/>
          <a:stretch/>
        </p:blipFill>
        <p:spPr>
          <a:xfrm>
            <a:off x="469571" y="277429"/>
            <a:ext cx="5604023" cy="4796160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DBB0D-01AC-45ED-B9A1-B01E2AFA3302}"/>
              </a:ext>
            </a:extLst>
          </p:cNvPr>
          <p:cNvSpPr txBox="1"/>
          <p:nvPr/>
        </p:nvSpPr>
        <p:spPr>
          <a:xfrm>
            <a:off x="6889071" y="3746868"/>
            <a:ext cx="3425513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x-coordinate here can be calculated by setting the y-coordinate to zero.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0 = 12 – x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12 = x 		(12,0)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C8DDA-5D34-4714-BF95-4834A0F4BA99}"/>
              </a:ext>
            </a:extLst>
          </p:cNvPr>
          <p:cNvSpPr txBox="1"/>
          <p:nvPr/>
        </p:nvSpPr>
        <p:spPr>
          <a:xfrm>
            <a:off x="6667129" y="1451406"/>
            <a:ext cx="4429957" cy="20621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vertical height of the triangle can be calculated by finding where the two lines intersect.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12 – x = 2x – 6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12 = 3x – 6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18 = 3x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x = 6			y = 12 – 6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		y = 6			(6,6)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Height of triangle = 6 units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70D98-47A4-42E6-8834-9196FF7A65BC}"/>
              </a:ext>
            </a:extLst>
          </p:cNvPr>
          <p:cNvSpPr txBox="1"/>
          <p:nvPr/>
        </p:nvSpPr>
        <p:spPr>
          <a:xfrm>
            <a:off x="2345184" y="5130219"/>
            <a:ext cx="3425513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x-coordinate here can be calculated by setting the y-coordinate to zero.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0 = 2x - 6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6 = 2x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3 = x 		(3,0)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14AD6-684F-418B-BF18-C95E8B583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9" t="12039" r="35266" b="14952"/>
          <a:stretch/>
        </p:blipFill>
        <p:spPr>
          <a:xfrm>
            <a:off x="6604986" y="5285426"/>
            <a:ext cx="1648613" cy="1410953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E4B163-21FF-4161-A538-1B1888E0F903}"/>
              </a:ext>
            </a:extLst>
          </p:cNvPr>
          <p:cNvSpPr txBox="1"/>
          <p:nvPr/>
        </p:nvSpPr>
        <p:spPr>
          <a:xfrm>
            <a:off x="8504806" y="5403510"/>
            <a:ext cx="3425513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Area of a triangle = 0.5 x base x height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= 0.5 x (12 - 3) x 6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= 0.5 x 9 x 6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= </a:t>
            </a:r>
            <a:r>
              <a:rPr lang="en-GB" sz="16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27 units</a:t>
            </a:r>
            <a:r>
              <a:rPr lang="en-GB" sz="1600" baseline="300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1600" dirty="0"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E82443-572B-40CF-B936-5AB883C24797}"/>
              </a:ext>
            </a:extLst>
          </p:cNvPr>
          <p:cNvCxnSpPr>
            <a:cxnSpLocks/>
          </p:cNvCxnSpPr>
          <p:nvPr/>
        </p:nvCxnSpPr>
        <p:spPr>
          <a:xfrm>
            <a:off x="2556769" y="1420428"/>
            <a:ext cx="3968318" cy="22194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81C0B2-05E4-4F3B-AA39-E60CC589C18D}"/>
              </a:ext>
            </a:extLst>
          </p:cNvPr>
          <p:cNvCxnSpPr>
            <a:cxnSpLocks/>
          </p:cNvCxnSpPr>
          <p:nvPr/>
        </p:nvCxnSpPr>
        <p:spPr>
          <a:xfrm>
            <a:off x="790113" y="4856085"/>
            <a:ext cx="1455937" cy="6169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718F0B-4FA3-4297-9DFF-54B6CF0B66BD}"/>
              </a:ext>
            </a:extLst>
          </p:cNvPr>
          <p:cNvCxnSpPr>
            <a:cxnSpLocks/>
          </p:cNvCxnSpPr>
          <p:nvPr/>
        </p:nvCxnSpPr>
        <p:spPr>
          <a:xfrm flipV="1">
            <a:off x="5770697" y="4055175"/>
            <a:ext cx="958577" cy="68858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90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6950289EA72408316014E58E4DEC2" ma:contentTypeVersion="18" ma:contentTypeDescription="Create a new document." ma:contentTypeScope="" ma:versionID="9484dcd76b6a68e6d5ce0e0f5f2c1907">
  <xsd:schema xmlns:xsd="http://www.w3.org/2001/XMLSchema" xmlns:xs="http://www.w3.org/2001/XMLSchema" xmlns:p="http://schemas.microsoft.com/office/2006/metadata/properties" xmlns:ns2="c21625c4-e92c-4023-b836-2b6d7edcb1c1" xmlns:ns3="05f1579e-d71e-4220-b327-1d9af5ad114e" targetNamespace="http://schemas.microsoft.com/office/2006/metadata/properties" ma:root="true" ma:fieldsID="bfa7cea153332677970115da510db198" ns2:_="" ns3:_="">
    <xsd:import namespace="c21625c4-e92c-4023-b836-2b6d7edcb1c1"/>
    <xsd:import namespace="05f1579e-d71e-4220-b327-1d9af5ad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25c4-e92c-4023-b836-2b6d7edcb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1f4c7-9dc6-41d9-979b-f5b752bba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1579e-d71e-4220-b327-1d9af5ad1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a833f5-8da6-437d-8fa4-676adce56343}" ma:internalName="TaxCatchAll" ma:showField="CatchAllData" ma:web="05f1579e-d71e-4220-b327-1d9af5ad1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625c4-e92c-4023-b836-2b6d7edcb1c1">
      <Terms xmlns="http://schemas.microsoft.com/office/infopath/2007/PartnerControls"/>
    </lcf76f155ced4ddcb4097134ff3c332f>
    <TaxCatchAll xmlns="05f1579e-d71e-4220-b327-1d9af5ad114e" xsi:nil="true"/>
  </documentManagement>
</p:properties>
</file>

<file path=customXml/itemProps1.xml><?xml version="1.0" encoding="utf-8"?>
<ds:datastoreItem xmlns:ds="http://schemas.openxmlformats.org/officeDocument/2006/customXml" ds:itemID="{C46C6842-A7E7-4EC0-8172-E12603E2F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1FB25C-79A7-4D24-8F5B-6CB028A7CB66}"/>
</file>

<file path=customXml/itemProps3.xml><?xml version="1.0" encoding="utf-8"?>
<ds:datastoreItem xmlns:ds="http://schemas.openxmlformats.org/officeDocument/2006/customXml" ds:itemID="{70A3ECC4-2466-4C2E-A0E0-2797056333D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bc36f709-7b7e-4c4f-9f67-24611f06e35c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110</TotalTime>
  <Words>422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Parallax</vt:lpstr>
      <vt:lpstr>A-Level Mathematics</vt:lpstr>
      <vt:lpstr>Course constructs</vt:lpstr>
      <vt:lpstr>Examination structure</vt:lpstr>
      <vt:lpstr>Any questions?</vt:lpstr>
      <vt:lpstr>Teaser problem</vt:lpstr>
      <vt:lpstr>Teaser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A-Level Mathematics</dc:title>
  <dc:creator>LBartlett</dc:creator>
  <cp:lastModifiedBy>Selena Burroughs</cp:lastModifiedBy>
  <cp:revision>3</cp:revision>
  <cp:lastPrinted>2019-10-15T14:11:55Z</cp:lastPrinted>
  <dcterms:created xsi:type="dcterms:W3CDTF">2019-10-15T09:31:54Z</dcterms:created>
  <dcterms:modified xsi:type="dcterms:W3CDTF">2023-10-15T20:09:36Z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0x01010044D6950289EA72408316014E58E4DEC2</vt:lpwstr>
  </property>
</Properties>
</file>