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64" r:id="rId4"/>
    <p:sldId id="262"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DF2F2-47E5-4F52-8B60-58E4F7F35453}" type="datetimeFigureOut">
              <a:rPr lang="en-GB" smtClean="0"/>
              <a:pPr/>
              <a:t>15/10/2023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CB13D-5C84-441A-B5A4-1D7F6E35746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DF2F2-47E5-4F52-8B60-58E4F7F35453}" type="datetimeFigureOut">
              <a:rPr lang="en-GB" smtClean="0"/>
              <a:pPr/>
              <a:t>15/10/2023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CB13D-5C84-441A-B5A4-1D7F6E35746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85" y="805979"/>
            <a:ext cx="8229600" cy="563757"/>
          </a:xfrm>
        </p:spPr>
        <p:txBody>
          <a:bodyPr>
            <a:noAutofit/>
          </a:bodyPr>
          <a:lstStyle/>
          <a:p>
            <a:r>
              <a:rPr lang="en-GB" sz="3600" dirty="0">
                <a:solidFill>
                  <a:srgbClr val="FF0000"/>
                </a:solidFill>
              </a:rPr>
              <a:t>Entry </a:t>
            </a:r>
            <a:br>
              <a:rPr lang="en-GB" sz="3600" dirty="0">
                <a:solidFill>
                  <a:srgbClr val="FF0000"/>
                </a:solidFill>
              </a:rPr>
            </a:br>
            <a:r>
              <a:rPr lang="en-GB" sz="3600" dirty="0">
                <a:solidFill>
                  <a:srgbClr val="FF0000"/>
                </a:solidFill>
              </a:rPr>
              <a:t>requirements</a:t>
            </a:r>
          </a:p>
        </p:txBody>
      </p:sp>
      <p:sp>
        <p:nvSpPr>
          <p:cNvPr id="4" name="Rectangle 3"/>
          <p:cNvSpPr/>
          <p:nvPr/>
        </p:nvSpPr>
        <p:spPr>
          <a:xfrm>
            <a:off x="-18971" y="85439"/>
            <a:ext cx="252028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Politics falls within the Humanities subjects. Many of the skills you from </a:t>
            </a:r>
            <a:r>
              <a:rPr lang="en-GB" b="1" dirty="0"/>
              <a:t>History and Geography </a:t>
            </a:r>
            <a:r>
              <a:rPr lang="en-GB" dirty="0"/>
              <a:t>transfer well into Politics.</a:t>
            </a:r>
          </a:p>
        </p:txBody>
      </p:sp>
      <p:sp>
        <p:nvSpPr>
          <p:cNvPr id="5" name="Rectangle 4"/>
          <p:cNvSpPr/>
          <p:nvPr/>
        </p:nvSpPr>
        <p:spPr>
          <a:xfrm>
            <a:off x="6669593" y="85439"/>
            <a:ext cx="244827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Grade 5</a:t>
            </a:r>
            <a:r>
              <a:rPr lang="en-GB" dirty="0"/>
              <a:t> or above in English, History or Geography. Being able to write in an articulate academic style is crucial to answering A Level Politics questions.</a:t>
            </a:r>
          </a:p>
        </p:txBody>
      </p:sp>
      <p:sp>
        <p:nvSpPr>
          <p:cNvPr id="6" name="Rectangle 5"/>
          <p:cNvSpPr/>
          <p:nvPr/>
        </p:nvSpPr>
        <p:spPr>
          <a:xfrm>
            <a:off x="0" y="4941168"/>
            <a:ext cx="3195599" cy="1916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An interest in politics and the world around you. An interest in keeping up to date with the politics of today in both the UK and the US. </a:t>
            </a:r>
          </a:p>
        </p:txBody>
      </p:sp>
      <p:sp>
        <p:nvSpPr>
          <p:cNvPr id="7" name="Rectangle 6"/>
          <p:cNvSpPr/>
          <p:nvPr/>
        </p:nvSpPr>
        <p:spPr>
          <a:xfrm>
            <a:off x="3454845" y="1628799"/>
            <a:ext cx="2520281" cy="3312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Exam questions</a:t>
            </a:r>
            <a:r>
              <a:rPr lang="en-GB" dirty="0"/>
              <a:t>: </a:t>
            </a:r>
          </a:p>
          <a:p>
            <a:endParaRPr lang="en-GB" dirty="0"/>
          </a:p>
          <a:p>
            <a:r>
              <a:rPr lang="en-GB" dirty="0"/>
              <a:t>Explain and analyse three ways in which the media can have an influence upon the </a:t>
            </a:r>
          </a:p>
          <a:p>
            <a:r>
              <a:rPr lang="en-GB" dirty="0"/>
              <a:t>outcome of elections.</a:t>
            </a:r>
          </a:p>
          <a:p>
            <a:endParaRPr lang="en-GB" dirty="0"/>
          </a:p>
          <a:p>
            <a:r>
              <a:rPr lang="en-GB" dirty="0"/>
              <a:t>‘Representative democracy is in crisis in the UK.’ Analyse and evaluate this statement.</a:t>
            </a:r>
          </a:p>
        </p:txBody>
      </p:sp>
      <p:sp>
        <p:nvSpPr>
          <p:cNvPr id="14" name="Rectangle 13">
            <a:extLst>
              <a:ext uri="{FF2B5EF4-FFF2-40B4-BE49-F238E27FC236}">
                <a16:creationId xmlns:a16="http://schemas.microsoft.com/office/drawing/2014/main" id="{EFA73E6B-3DBA-4781-BC2A-FDE25CB1D95C}"/>
              </a:ext>
            </a:extLst>
          </p:cNvPr>
          <p:cNvSpPr/>
          <p:nvPr/>
        </p:nvSpPr>
        <p:spPr>
          <a:xfrm>
            <a:off x="3563889" y="5301208"/>
            <a:ext cx="5561682"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To enable your students to show their breadth of knowledge and understanding, the exams have a simple and straightforward structure and layout, using a mixture of question styles. There will be no coursework.</a:t>
            </a:r>
          </a:p>
        </p:txBody>
      </p:sp>
      <p:pic>
        <p:nvPicPr>
          <p:cNvPr id="1026" name="Picture 2" descr="Image result for us politics">
            <a:extLst>
              <a:ext uri="{FF2B5EF4-FFF2-40B4-BE49-F238E27FC236}">
                <a16:creationId xmlns:a16="http://schemas.microsoft.com/office/drawing/2014/main" id="{D0CE02AD-A79B-4FE3-ADDE-8BCF8BB79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5" y="2226970"/>
            <a:ext cx="32861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59FBEC1-6A1F-48BE-9E1A-2AA09FAF9C70}"/>
              </a:ext>
            </a:extLst>
          </p:cNvPr>
          <p:cNvPicPr>
            <a:picLocks noChangeAspect="1"/>
          </p:cNvPicPr>
          <p:nvPr/>
        </p:nvPicPr>
        <p:blipFill>
          <a:blip r:embed="rId3"/>
          <a:stretch>
            <a:fillRect/>
          </a:stretch>
        </p:blipFill>
        <p:spPr>
          <a:xfrm>
            <a:off x="6234372" y="2644029"/>
            <a:ext cx="2667000" cy="2228850"/>
          </a:xfrm>
          <a:prstGeom prst="rect">
            <a:avLst/>
          </a:prstGeom>
        </p:spPr>
      </p:pic>
      <p:sp>
        <p:nvSpPr>
          <p:cNvPr id="10" name="Rectangle 9">
            <a:extLst>
              <a:ext uri="{FF2B5EF4-FFF2-40B4-BE49-F238E27FC236}">
                <a16:creationId xmlns:a16="http://schemas.microsoft.com/office/drawing/2014/main" id="{2BA82546-7BEC-43CB-B481-F5D025A5C674}"/>
              </a:ext>
            </a:extLst>
          </p:cNvPr>
          <p:cNvSpPr/>
          <p:nvPr/>
        </p:nvSpPr>
        <p:spPr>
          <a:xfrm>
            <a:off x="26135" y="1722396"/>
            <a:ext cx="997068"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Lively</a:t>
            </a:r>
          </a:p>
        </p:txBody>
      </p:sp>
      <p:sp>
        <p:nvSpPr>
          <p:cNvPr id="11" name="Rectangle 10">
            <a:extLst>
              <a:ext uri="{FF2B5EF4-FFF2-40B4-BE49-F238E27FC236}">
                <a16:creationId xmlns:a16="http://schemas.microsoft.com/office/drawing/2014/main" id="{56A752F9-A85E-4294-8E81-45AE6D7BA0A8}"/>
              </a:ext>
            </a:extLst>
          </p:cNvPr>
          <p:cNvSpPr/>
          <p:nvPr/>
        </p:nvSpPr>
        <p:spPr>
          <a:xfrm>
            <a:off x="6513512" y="4792747"/>
            <a:ext cx="2108719"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Controversial</a:t>
            </a:r>
          </a:p>
        </p:txBody>
      </p:sp>
      <p:sp>
        <p:nvSpPr>
          <p:cNvPr id="12" name="Rectangle 11">
            <a:extLst>
              <a:ext uri="{FF2B5EF4-FFF2-40B4-BE49-F238E27FC236}">
                <a16:creationId xmlns:a16="http://schemas.microsoft.com/office/drawing/2014/main" id="{AA803D2E-A10B-4051-8A8A-EBAABBF4714D}"/>
              </a:ext>
            </a:extLst>
          </p:cNvPr>
          <p:cNvSpPr/>
          <p:nvPr/>
        </p:nvSpPr>
        <p:spPr>
          <a:xfrm>
            <a:off x="6240549" y="2585226"/>
            <a:ext cx="1113638"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Varied</a:t>
            </a:r>
          </a:p>
        </p:txBody>
      </p:sp>
      <p:sp>
        <p:nvSpPr>
          <p:cNvPr id="13" name="Rectangle 12">
            <a:extLst>
              <a:ext uri="{FF2B5EF4-FFF2-40B4-BE49-F238E27FC236}">
                <a16:creationId xmlns:a16="http://schemas.microsoft.com/office/drawing/2014/main" id="{5B2E3725-A432-43F2-9C2C-B63BC3CF7834}"/>
              </a:ext>
            </a:extLst>
          </p:cNvPr>
          <p:cNvSpPr/>
          <p:nvPr/>
        </p:nvSpPr>
        <p:spPr>
          <a:xfrm>
            <a:off x="-20587" y="4332593"/>
            <a:ext cx="1489254"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Engaging</a:t>
            </a:r>
          </a:p>
        </p:txBody>
      </p:sp>
      <p:sp>
        <p:nvSpPr>
          <p:cNvPr id="16" name="Rectangle 15">
            <a:extLst>
              <a:ext uri="{FF2B5EF4-FFF2-40B4-BE49-F238E27FC236}">
                <a16:creationId xmlns:a16="http://schemas.microsoft.com/office/drawing/2014/main" id="{DCE0049E-E1D7-4231-ABB8-9CFB8922763D}"/>
              </a:ext>
            </a:extLst>
          </p:cNvPr>
          <p:cNvSpPr/>
          <p:nvPr/>
        </p:nvSpPr>
        <p:spPr>
          <a:xfrm>
            <a:off x="1620935" y="1739076"/>
            <a:ext cx="1890569" cy="523220"/>
          </a:xfrm>
          <a:prstGeom prst="rect">
            <a:avLst/>
          </a:prstGeom>
          <a:noFill/>
        </p:spPr>
        <p:txBody>
          <a:bodyPr wrap="squar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Relevant </a:t>
            </a:r>
          </a:p>
        </p:txBody>
      </p:sp>
      <p:sp>
        <p:nvSpPr>
          <p:cNvPr id="17" name="Rectangle 16">
            <a:extLst>
              <a:ext uri="{FF2B5EF4-FFF2-40B4-BE49-F238E27FC236}">
                <a16:creationId xmlns:a16="http://schemas.microsoft.com/office/drawing/2014/main" id="{E3E8B65D-0E3B-488F-8333-15D034EA0D40}"/>
              </a:ext>
            </a:extLst>
          </p:cNvPr>
          <p:cNvSpPr/>
          <p:nvPr/>
        </p:nvSpPr>
        <p:spPr>
          <a:xfrm>
            <a:off x="1813172" y="4394207"/>
            <a:ext cx="1449436"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Dynamic</a:t>
            </a:r>
          </a:p>
        </p:txBody>
      </p:sp>
      <p:sp>
        <p:nvSpPr>
          <p:cNvPr id="18" name="Title 1">
            <a:extLst>
              <a:ext uri="{FF2B5EF4-FFF2-40B4-BE49-F238E27FC236}">
                <a16:creationId xmlns:a16="http://schemas.microsoft.com/office/drawing/2014/main" id="{E94D09C6-CD3C-4898-8B44-7E3EA1661A04}"/>
              </a:ext>
            </a:extLst>
          </p:cNvPr>
          <p:cNvSpPr txBox="1">
            <a:spLocks/>
          </p:cNvSpPr>
          <p:nvPr/>
        </p:nvSpPr>
        <p:spPr>
          <a:xfrm>
            <a:off x="457200" y="-29617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rgbClr val="FF0000"/>
                </a:solidFill>
              </a:rPr>
              <a:t>AQA A Level Politics</a:t>
            </a:r>
          </a:p>
        </p:txBody>
      </p:sp>
      <p:pic>
        <p:nvPicPr>
          <p:cNvPr id="3" name="Picture 2">
            <a:extLst>
              <a:ext uri="{FF2B5EF4-FFF2-40B4-BE49-F238E27FC236}">
                <a16:creationId xmlns:a16="http://schemas.microsoft.com/office/drawing/2014/main" id="{5933B1A5-BF01-44E2-948F-53A36717D658}"/>
              </a:ext>
            </a:extLst>
          </p:cNvPr>
          <p:cNvPicPr>
            <a:picLocks noChangeAspect="1"/>
          </p:cNvPicPr>
          <p:nvPr/>
        </p:nvPicPr>
        <p:blipFill>
          <a:blip r:embed="rId4"/>
          <a:stretch>
            <a:fillRect/>
          </a:stretch>
        </p:blipFill>
        <p:spPr>
          <a:xfrm>
            <a:off x="5562284" y="574319"/>
            <a:ext cx="869224" cy="632544"/>
          </a:xfrm>
          <a:prstGeom prst="rect">
            <a:avLst/>
          </a:prstGeom>
        </p:spPr>
      </p:pic>
      <p:pic>
        <p:nvPicPr>
          <p:cNvPr id="8" name="Picture 7">
            <a:extLst>
              <a:ext uri="{FF2B5EF4-FFF2-40B4-BE49-F238E27FC236}">
                <a16:creationId xmlns:a16="http://schemas.microsoft.com/office/drawing/2014/main" id="{EB72C3C2-CB43-46D3-AC3E-672C0F80490F}"/>
              </a:ext>
            </a:extLst>
          </p:cNvPr>
          <p:cNvPicPr>
            <a:picLocks noChangeAspect="1"/>
          </p:cNvPicPr>
          <p:nvPr/>
        </p:nvPicPr>
        <p:blipFill rotWithShape="1">
          <a:blip r:embed="rId5"/>
          <a:srcRect t="7135"/>
          <a:stretch/>
        </p:blipFill>
        <p:spPr>
          <a:xfrm>
            <a:off x="2749669" y="531450"/>
            <a:ext cx="891860" cy="654487"/>
          </a:xfrm>
          <a:prstGeom prst="rect">
            <a:avLst/>
          </a:prstGeom>
        </p:spPr>
      </p:pic>
    </p:spTree>
    <p:extLst>
      <p:ext uri="{BB962C8B-B14F-4D97-AF65-F5344CB8AC3E}">
        <p14:creationId xmlns:p14="http://schemas.microsoft.com/office/powerpoint/2010/main" val="11868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01" y="2620680"/>
            <a:ext cx="8229600" cy="1143000"/>
          </a:xfrm>
        </p:spPr>
        <p:txBody>
          <a:bodyPr>
            <a:normAutofit fontScale="90000"/>
          </a:bodyPr>
          <a:lstStyle/>
          <a:p>
            <a:r>
              <a:rPr lang="en-GB" dirty="0">
                <a:solidFill>
                  <a:srgbClr val="FF0000"/>
                </a:solidFill>
              </a:rPr>
              <a:t>Unit 1 – Government and Politics of the UK</a:t>
            </a:r>
          </a:p>
        </p:txBody>
      </p:sp>
      <p:sp>
        <p:nvSpPr>
          <p:cNvPr id="13" name="Rectangle 12">
            <a:extLst>
              <a:ext uri="{FF2B5EF4-FFF2-40B4-BE49-F238E27FC236}">
                <a16:creationId xmlns:a16="http://schemas.microsoft.com/office/drawing/2014/main" id="{2BE7CCC2-C212-4EFA-990A-A289BD5EB25E}"/>
              </a:ext>
            </a:extLst>
          </p:cNvPr>
          <p:cNvSpPr/>
          <p:nvPr/>
        </p:nvSpPr>
        <p:spPr>
          <a:xfrm>
            <a:off x="5197028" y="1245624"/>
            <a:ext cx="1815561"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Democracy</a:t>
            </a:r>
          </a:p>
        </p:txBody>
      </p:sp>
      <p:sp>
        <p:nvSpPr>
          <p:cNvPr id="14" name="Rectangle 13">
            <a:extLst>
              <a:ext uri="{FF2B5EF4-FFF2-40B4-BE49-F238E27FC236}">
                <a16:creationId xmlns:a16="http://schemas.microsoft.com/office/drawing/2014/main" id="{39522B0A-1FA2-4077-878F-ECACC749ECCA}"/>
              </a:ext>
            </a:extLst>
          </p:cNvPr>
          <p:cNvSpPr/>
          <p:nvPr/>
        </p:nvSpPr>
        <p:spPr>
          <a:xfrm>
            <a:off x="4260237" y="1923307"/>
            <a:ext cx="3937809"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Pressure Groups</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067EE2AA-DC32-4858-A346-91D703623C84}"/>
              </a:ext>
            </a:extLst>
          </p:cNvPr>
          <p:cNvSpPr/>
          <p:nvPr/>
        </p:nvSpPr>
        <p:spPr>
          <a:xfrm>
            <a:off x="2386720" y="5117747"/>
            <a:ext cx="822661"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EU</a:t>
            </a:r>
          </a:p>
        </p:txBody>
      </p:sp>
      <p:sp>
        <p:nvSpPr>
          <p:cNvPr id="16" name="Rectangle 15">
            <a:extLst>
              <a:ext uri="{FF2B5EF4-FFF2-40B4-BE49-F238E27FC236}">
                <a16:creationId xmlns:a16="http://schemas.microsoft.com/office/drawing/2014/main" id="{39DF1DC4-15F9-4A0F-B9A8-1482BA36A42E}"/>
              </a:ext>
            </a:extLst>
          </p:cNvPr>
          <p:cNvSpPr/>
          <p:nvPr/>
        </p:nvSpPr>
        <p:spPr>
          <a:xfrm>
            <a:off x="205161" y="1964515"/>
            <a:ext cx="267438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Parliament</a:t>
            </a:r>
          </a:p>
        </p:txBody>
      </p:sp>
      <p:sp>
        <p:nvSpPr>
          <p:cNvPr id="17" name="Rectangle 16">
            <a:extLst>
              <a:ext uri="{FF2B5EF4-FFF2-40B4-BE49-F238E27FC236}">
                <a16:creationId xmlns:a16="http://schemas.microsoft.com/office/drawing/2014/main" id="{474C052A-B489-4B22-8AAD-DE0CE94B06AE}"/>
              </a:ext>
            </a:extLst>
          </p:cNvPr>
          <p:cNvSpPr/>
          <p:nvPr/>
        </p:nvSpPr>
        <p:spPr>
          <a:xfrm>
            <a:off x="3500896" y="3944647"/>
            <a:ext cx="2105127" cy="1446550"/>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Political </a:t>
            </a:r>
          </a:p>
          <a:p>
            <a:pPr algn="ctr"/>
            <a:r>
              <a:rPr lang="en-US" sz="4400" b="0" cap="none" spc="0" dirty="0">
                <a:ln w="0"/>
                <a:solidFill>
                  <a:schemeClr val="accent1"/>
                </a:solidFill>
                <a:effectLst>
                  <a:outerShdw blurRad="38100" dist="25400" dir="5400000" algn="ctr" rotWithShape="0">
                    <a:srgbClr val="6E747A">
                      <a:alpha val="43000"/>
                    </a:srgbClr>
                  </a:outerShdw>
                </a:effectLst>
              </a:rPr>
              <a:t>Parties</a:t>
            </a:r>
          </a:p>
        </p:txBody>
      </p:sp>
      <p:sp>
        <p:nvSpPr>
          <p:cNvPr id="18" name="Rectangle 17">
            <a:extLst>
              <a:ext uri="{FF2B5EF4-FFF2-40B4-BE49-F238E27FC236}">
                <a16:creationId xmlns:a16="http://schemas.microsoft.com/office/drawing/2014/main" id="{E052957F-16CD-4779-B17E-89E787FC69D3}"/>
              </a:ext>
            </a:extLst>
          </p:cNvPr>
          <p:cNvSpPr/>
          <p:nvPr/>
        </p:nvSpPr>
        <p:spPr>
          <a:xfrm>
            <a:off x="6229141" y="4798737"/>
            <a:ext cx="269817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Devolution</a:t>
            </a:r>
          </a:p>
        </p:txBody>
      </p:sp>
      <p:sp>
        <p:nvSpPr>
          <p:cNvPr id="19" name="Rectangle 18">
            <a:extLst>
              <a:ext uri="{FF2B5EF4-FFF2-40B4-BE49-F238E27FC236}">
                <a16:creationId xmlns:a16="http://schemas.microsoft.com/office/drawing/2014/main" id="{508DE367-10D1-400E-A616-159C413F2CB7}"/>
              </a:ext>
            </a:extLst>
          </p:cNvPr>
          <p:cNvSpPr/>
          <p:nvPr/>
        </p:nvSpPr>
        <p:spPr>
          <a:xfrm>
            <a:off x="6260097" y="65440"/>
            <a:ext cx="2244525"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Elections</a:t>
            </a:r>
          </a:p>
        </p:txBody>
      </p:sp>
      <p:sp>
        <p:nvSpPr>
          <p:cNvPr id="20" name="Rectangle 19">
            <a:extLst>
              <a:ext uri="{FF2B5EF4-FFF2-40B4-BE49-F238E27FC236}">
                <a16:creationId xmlns:a16="http://schemas.microsoft.com/office/drawing/2014/main" id="{BCD55234-6553-45AA-A1F7-7FF14D888099}"/>
              </a:ext>
            </a:extLst>
          </p:cNvPr>
          <p:cNvSpPr/>
          <p:nvPr/>
        </p:nvSpPr>
        <p:spPr>
          <a:xfrm>
            <a:off x="327396" y="3705764"/>
            <a:ext cx="2743635" cy="1077218"/>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Prime Minister </a:t>
            </a:r>
          </a:p>
          <a:p>
            <a:pPr algn="ctr"/>
            <a:r>
              <a:rPr lang="en-US" sz="3200" b="0" cap="none" spc="0" dirty="0">
                <a:ln w="0"/>
                <a:solidFill>
                  <a:schemeClr val="accent1"/>
                </a:solidFill>
                <a:effectLst>
                  <a:outerShdw blurRad="38100" dist="25400" dir="5400000" algn="ctr" rotWithShape="0">
                    <a:srgbClr val="6E747A">
                      <a:alpha val="43000"/>
                    </a:srgbClr>
                  </a:outerShdw>
                </a:effectLst>
              </a:rPr>
              <a:t>and Cabinet</a:t>
            </a:r>
          </a:p>
        </p:txBody>
      </p:sp>
      <p:sp>
        <p:nvSpPr>
          <p:cNvPr id="21" name="Rectangle 20">
            <a:extLst>
              <a:ext uri="{FF2B5EF4-FFF2-40B4-BE49-F238E27FC236}">
                <a16:creationId xmlns:a16="http://schemas.microsoft.com/office/drawing/2014/main" id="{EB8B6E37-44E6-404A-8E7D-03E6B8FDCD10}"/>
              </a:ext>
            </a:extLst>
          </p:cNvPr>
          <p:cNvSpPr/>
          <p:nvPr/>
        </p:nvSpPr>
        <p:spPr>
          <a:xfrm>
            <a:off x="205161" y="5899771"/>
            <a:ext cx="2181559"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Judiciary</a:t>
            </a:r>
          </a:p>
        </p:txBody>
      </p:sp>
      <p:sp>
        <p:nvSpPr>
          <p:cNvPr id="22" name="Rectangle 21">
            <a:extLst>
              <a:ext uri="{FF2B5EF4-FFF2-40B4-BE49-F238E27FC236}">
                <a16:creationId xmlns:a16="http://schemas.microsoft.com/office/drawing/2014/main" id="{059D678A-194A-4459-99C2-B9C95642C75E}"/>
              </a:ext>
            </a:extLst>
          </p:cNvPr>
          <p:cNvSpPr/>
          <p:nvPr/>
        </p:nvSpPr>
        <p:spPr>
          <a:xfrm>
            <a:off x="-254113" y="1410684"/>
            <a:ext cx="3846803" cy="58477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British Constitution</a:t>
            </a:r>
          </a:p>
        </p:txBody>
      </p:sp>
      <p:pic>
        <p:nvPicPr>
          <p:cNvPr id="23" name="Picture 22">
            <a:extLst>
              <a:ext uri="{FF2B5EF4-FFF2-40B4-BE49-F238E27FC236}">
                <a16:creationId xmlns:a16="http://schemas.microsoft.com/office/drawing/2014/main" id="{868D45F8-324D-4491-9178-8C2286CF0549}"/>
              </a:ext>
            </a:extLst>
          </p:cNvPr>
          <p:cNvPicPr>
            <a:picLocks noChangeAspect="1"/>
          </p:cNvPicPr>
          <p:nvPr/>
        </p:nvPicPr>
        <p:blipFill>
          <a:blip r:embed="rId2"/>
          <a:stretch>
            <a:fillRect/>
          </a:stretch>
        </p:blipFill>
        <p:spPr>
          <a:xfrm>
            <a:off x="4604653" y="269176"/>
            <a:ext cx="1426477" cy="806269"/>
          </a:xfrm>
          <a:prstGeom prst="rect">
            <a:avLst/>
          </a:prstGeom>
        </p:spPr>
      </p:pic>
      <p:pic>
        <p:nvPicPr>
          <p:cNvPr id="24" name="Picture 23">
            <a:extLst>
              <a:ext uri="{FF2B5EF4-FFF2-40B4-BE49-F238E27FC236}">
                <a16:creationId xmlns:a16="http://schemas.microsoft.com/office/drawing/2014/main" id="{A2A0479E-FEFB-48A5-8309-D0BB99A0E2B6}"/>
              </a:ext>
            </a:extLst>
          </p:cNvPr>
          <p:cNvPicPr>
            <a:picLocks noChangeAspect="1"/>
          </p:cNvPicPr>
          <p:nvPr/>
        </p:nvPicPr>
        <p:blipFill>
          <a:blip r:embed="rId3"/>
          <a:stretch>
            <a:fillRect/>
          </a:stretch>
        </p:blipFill>
        <p:spPr>
          <a:xfrm>
            <a:off x="7233618" y="917142"/>
            <a:ext cx="1579439" cy="1047373"/>
          </a:xfrm>
          <a:prstGeom prst="rect">
            <a:avLst/>
          </a:prstGeom>
        </p:spPr>
      </p:pic>
      <p:pic>
        <p:nvPicPr>
          <p:cNvPr id="25" name="Picture 24">
            <a:extLst>
              <a:ext uri="{FF2B5EF4-FFF2-40B4-BE49-F238E27FC236}">
                <a16:creationId xmlns:a16="http://schemas.microsoft.com/office/drawing/2014/main" id="{8E0A408C-7C12-420C-B702-12EB48B078D2}"/>
              </a:ext>
            </a:extLst>
          </p:cNvPr>
          <p:cNvPicPr>
            <a:picLocks noChangeAspect="1"/>
          </p:cNvPicPr>
          <p:nvPr/>
        </p:nvPicPr>
        <p:blipFill>
          <a:blip r:embed="rId4"/>
          <a:stretch>
            <a:fillRect/>
          </a:stretch>
        </p:blipFill>
        <p:spPr>
          <a:xfrm>
            <a:off x="5653459" y="3083166"/>
            <a:ext cx="3454698" cy="1911110"/>
          </a:xfrm>
          <a:prstGeom prst="rect">
            <a:avLst/>
          </a:prstGeom>
        </p:spPr>
      </p:pic>
      <p:pic>
        <p:nvPicPr>
          <p:cNvPr id="26" name="Picture 25">
            <a:extLst>
              <a:ext uri="{FF2B5EF4-FFF2-40B4-BE49-F238E27FC236}">
                <a16:creationId xmlns:a16="http://schemas.microsoft.com/office/drawing/2014/main" id="{CE891B26-EBF0-4A38-BEBC-F5377DB7C5FB}"/>
              </a:ext>
            </a:extLst>
          </p:cNvPr>
          <p:cNvPicPr>
            <a:picLocks noChangeAspect="1"/>
          </p:cNvPicPr>
          <p:nvPr/>
        </p:nvPicPr>
        <p:blipFill>
          <a:blip r:embed="rId5"/>
          <a:stretch>
            <a:fillRect/>
          </a:stretch>
        </p:blipFill>
        <p:spPr>
          <a:xfrm>
            <a:off x="205161" y="4711073"/>
            <a:ext cx="1592386" cy="1143001"/>
          </a:xfrm>
          <a:prstGeom prst="rect">
            <a:avLst/>
          </a:prstGeom>
        </p:spPr>
      </p:pic>
      <p:pic>
        <p:nvPicPr>
          <p:cNvPr id="27" name="Picture 26">
            <a:extLst>
              <a:ext uri="{FF2B5EF4-FFF2-40B4-BE49-F238E27FC236}">
                <a16:creationId xmlns:a16="http://schemas.microsoft.com/office/drawing/2014/main" id="{432B1350-647B-4F02-8DFD-6F5C43C44942}"/>
              </a:ext>
            </a:extLst>
          </p:cNvPr>
          <p:cNvPicPr>
            <a:picLocks noChangeAspect="1"/>
          </p:cNvPicPr>
          <p:nvPr/>
        </p:nvPicPr>
        <p:blipFill>
          <a:blip r:embed="rId6"/>
          <a:stretch>
            <a:fillRect/>
          </a:stretch>
        </p:blipFill>
        <p:spPr>
          <a:xfrm>
            <a:off x="3297603" y="5314121"/>
            <a:ext cx="1288393" cy="797577"/>
          </a:xfrm>
          <a:prstGeom prst="rect">
            <a:avLst/>
          </a:prstGeom>
        </p:spPr>
      </p:pic>
      <p:pic>
        <p:nvPicPr>
          <p:cNvPr id="28" name="Picture 27">
            <a:extLst>
              <a:ext uri="{FF2B5EF4-FFF2-40B4-BE49-F238E27FC236}">
                <a16:creationId xmlns:a16="http://schemas.microsoft.com/office/drawing/2014/main" id="{81DAF7C8-236A-429A-B4A0-CCE938B5B316}"/>
              </a:ext>
            </a:extLst>
          </p:cNvPr>
          <p:cNvPicPr>
            <a:picLocks noChangeAspect="1"/>
          </p:cNvPicPr>
          <p:nvPr/>
        </p:nvPicPr>
        <p:blipFill>
          <a:blip r:embed="rId7"/>
          <a:stretch>
            <a:fillRect/>
          </a:stretch>
        </p:blipFill>
        <p:spPr>
          <a:xfrm>
            <a:off x="54769" y="13795"/>
            <a:ext cx="1996952" cy="1262937"/>
          </a:xfrm>
          <a:prstGeom prst="rect">
            <a:avLst/>
          </a:prstGeom>
        </p:spPr>
      </p:pic>
      <p:pic>
        <p:nvPicPr>
          <p:cNvPr id="29" name="Picture 28">
            <a:extLst>
              <a:ext uri="{FF2B5EF4-FFF2-40B4-BE49-F238E27FC236}">
                <a16:creationId xmlns:a16="http://schemas.microsoft.com/office/drawing/2014/main" id="{16B7FF10-435E-42BC-85A9-911827294A69}"/>
              </a:ext>
            </a:extLst>
          </p:cNvPr>
          <p:cNvPicPr>
            <a:picLocks noChangeAspect="1"/>
          </p:cNvPicPr>
          <p:nvPr/>
        </p:nvPicPr>
        <p:blipFill>
          <a:blip r:embed="rId8"/>
          <a:stretch>
            <a:fillRect/>
          </a:stretch>
        </p:blipFill>
        <p:spPr>
          <a:xfrm>
            <a:off x="2749137" y="111667"/>
            <a:ext cx="1406771" cy="1143001"/>
          </a:xfrm>
          <a:prstGeom prst="rect">
            <a:avLst/>
          </a:prstGeom>
        </p:spPr>
      </p:pic>
      <p:sp>
        <p:nvSpPr>
          <p:cNvPr id="31" name="Title 1">
            <a:extLst>
              <a:ext uri="{FF2B5EF4-FFF2-40B4-BE49-F238E27FC236}">
                <a16:creationId xmlns:a16="http://schemas.microsoft.com/office/drawing/2014/main" id="{C7A65FF6-0660-4841-8BC2-1FD4E771373F}"/>
              </a:ext>
            </a:extLst>
          </p:cNvPr>
          <p:cNvSpPr txBox="1">
            <a:spLocks/>
          </p:cNvSpPr>
          <p:nvPr/>
        </p:nvSpPr>
        <p:spPr>
          <a:xfrm>
            <a:off x="4835468" y="5652629"/>
            <a:ext cx="4250191" cy="114300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rgbClr val="FF0000"/>
                </a:solidFill>
              </a:rPr>
              <a:t>Unit 3 – Political Ideologies:</a:t>
            </a:r>
          </a:p>
          <a:p>
            <a:r>
              <a:rPr lang="en-GB" sz="2400" dirty="0">
                <a:solidFill>
                  <a:srgbClr val="FF0000"/>
                </a:solidFill>
              </a:rPr>
              <a:t>Core: Liberalism, Conservatism, Socialism</a:t>
            </a:r>
          </a:p>
        </p:txBody>
      </p:sp>
    </p:spTree>
    <p:extLst>
      <p:ext uri="{BB962C8B-B14F-4D97-AF65-F5344CB8AC3E}">
        <p14:creationId xmlns:p14="http://schemas.microsoft.com/office/powerpoint/2010/main" val="92675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91" y="3019494"/>
            <a:ext cx="8229600" cy="1143000"/>
          </a:xfrm>
        </p:spPr>
        <p:txBody>
          <a:bodyPr>
            <a:normAutofit fontScale="90000"/>
          </a:bodyPr>
          <a:lstStyle/>
          <a:p>
            <a:r>
              <a:rPr lang="en-GB" dirty="0">
                <a:solidFill>
                  <a:srgbClr val="FF0000"/>
                </a:solidFill>
              </a:rPr>
              <a:t>Unit 2 – Government and Politics of the US and comparative politics</a:t>
            </a:r>
          </a:p>
        </p:txBody>
      </p:sp>
      <p:sp>
        <p:nvSpPr>
          <p:cNvPr id="13" name="Rectangle 12">
            <a:extLst>
              <a:ext uri="{FF2B5EF4-FFF2-40B4-BE49-F238E27FC236}">
                <a16:creationId xmlns:a16="http://schemas.microsoft.com/office/drawing/2014/main" id="{2BE7CCC2-C212-4EFA-990A-A289BD5EB25E}"/>
              </a:ext>
            </a:extLst>
          </p:cNvPr>
          <p:cNvSpPr/>
          <p:nvPr/>
        </p:nvSpPr>
        <p:spPr>
          <a:xfrm>
            <a:off x="2324904" y="1506271"/>
            <a:ext cx="1502399"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Congress</a:t>
            </a:r>
          </a:p>
        </p:txBody>
      </p:sp>
      <p:sp>
        <p:nvSpPr>
          <p:cNvPr id="14" name="Rectangle 13">
            <a:extLst>
              <a:ext uri="{FF2B5EF4-FFF2-40B4-BE49-F238E27FC236}">
                <a16:creationId xmlns:a16="http://schemas.microsoft.com/office/drawing/2014/main" id="{39522B0A-1FA2-4077-878F-ECACC749ECCA}"/>
              </a:ext>
            </a:extLst>
          </p:cNvPr>
          <p:cNvSpPr/>
          <p:nvPr/>
        </p:nvSpPr>
        <p:spPr>
          <a:xfrm>
            <a:off x="4024436" y="1676094"/>
            <a:ext cx="1898918" cy="1200329"/>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Pressure </a:t>
            </a:r>
          </a:p>
          <a:p>
            <a:pPr algn="ctr"/>
            <a:r>
              <a:rPr lang="en-US" sz="3600" dirty="0">
                <a:ln w="0"/>
                <a:solidFill>
                  <a:schemeClr val="accent1"/>
                </a:solidFill>
                <a:effectLst>
                  <a:outerShdw blurRad="38100" dist="25400" dir="5400000" algn="ctr" rotWithShape="0">
                    <a:srgbClr val="6E747A">
                      <a:alpha val="43000"/>
                    </a:srgbClr>
                  </a:outerShdw>
                </a:effectLst>
              </a:rPr>
              <a:t>Groups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39DF1DC4-15F9-4A0F-B9A8-1482BA36A42E}"/>
              </a:ext>
            </a:extLst>
          </p:cNvPr>
          <p:cNvSpPr/>
          <p:nvPr/>
        </p:nvSpPr>
        <p:spPr>
          <a:xfrm>
            <a:off x="6291445" y="73158"/>
            <a:ext cx="2662460"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Civil Rights</a:t>
            </a:r>
          </a:p>
        </p:txBody>
      </p:sp>
      <p:sp>
        <p:nvSpPr>
          <p:cNvPr id="17" name="Rectangle 16">
            <a:extLst>
              <a:ext uri="{FF2B5EF4-FFF2-40B4-BE49-F238E27FC236}">
                <a16:creationId xmlns:a16="http://schemas.microsoft.com/office/drawing/2014/main" id="{474C052A-B489-4B22-8AAD-DE0CE94B06AE}"/>
              </a:ext>
            </a:extLst>
          </p:cNvPr>
          <p:cNvSpPr/>
          <p:nvPr/>
        </p:nvSpPr>
        <p:spPr>
          <a:xfrm>
            <a:off x="3373073" y="5285913"/>
            <a:ext cx="2105127" cy="1446550"/>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Political </a:t>
            </a:r>
          </a:p>
          <a:p>
            <a:pPr algn="ctr"/>
            <a:r>
              <a:rPr lang="en-US" sz="4400" b="0" cap="none" spc="0" dirty="0">
                <a:ln w="0"/>
                <a:solidFill>
                  <a:schemeClr val="accent1"/>
                </a:solidFill>
                <a:effectLst>
                  <a:outerShdw blurRad="38100" dist="25400" dir="5400000" algn="ctr" rotWithShape="0">
                    <a:srgbClr val="6E747A">
                      <a:alpha val="43000"/>
                    </a:srgbClr>
                  </a:outerShdw>
                </a:effectLst>
              </a:rPr>
              <a:t>Parties</a:t>
            </a:r>
          </a:p>
        </p:txBody>
      </p:sp>
      <p:sp>
        <p:nvSpPr>
          <p:cNvPr id="19" name="Rectangle 18">
            <a:extLst>
              <a:ext uri="{FF2B5EF4-FFF2-40B4-BE49-F238E27FC236}">
                <a16:creationId xmlns:a16="http://schemas.microsoft.com/office/drawing/2014/main" id="{508DE367-10D1-400E-A616-159C413F2CB7}"/>
              </a:ext>
            </a:extLst>
          </p:cNvPr>
          <p:cNvSpPr/>
          <p:nvPr/>
        </p:nvSpPr>
        <p:spPr>
          <a:xfrm>
            <a:off x="915491" y="2464821"/>
            <a:ext cx="1705852"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Presidents</a:t>
            </a:r>
          </a:p>
        </p:txBody>
      </p:sp>
      <p:sp>
        <p:nvSpPr>
          <p:cNvPr id="20" name="Rectangle 19">
            <a:extLst>
              <a:ext uri="{FF2B5EF4-FFF2-40B4-BE49-F238E27FC236}">
                <a16:creationId xmlns:a16="http://schemas.microsoft.com/office/drawing/2014/main" id="{BCD55234-6553-45AA-A1F7-7FF14D888099}"/>
              </a:ext>
            </a:extLst>
          </p:cNvPr>
          <p:cNvSpPr/>
          <p:nvPr/>
        </p:nvSpPr>
        <p:spPr>
          <a:xfrm>
            <a:off x="2547140" y="4193948"/>
            <a:ext cx="2991717"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Electoral process</a:t>
            </a:r>
          </a:p>
        </p:txBody>
      </p:sp>
      <p:sp>
        <p:nvSpPr>
          <p:cNvPr id="21" name="Rectangle 20">
            <a:extLst>
              <a:ext uri="{FF2B5EF4-FFF2-40B4-BE49-F238E27FC236}">
                <a16:creationId xmlns:a16="http://schemas.microsoft.com/office/drawing/2014/main" id="{EB8B6E37-44E6-404A-8E7D-03E6B8FDCD10}"/>
              </a:ext>
            </a:extLst>
          </p:cNvPr>
          <p:cNvSpPr/>
          <p:nvPr/>
        </p:nvSpPr>
        <p:spPr>
          <a:xfrm>
            <a:off x="85934" y="4283313"/>
            <a:ext cx="2181559"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Judiciary</a:t>
            </a:r>
          </a:p>
        </p:txBody>
      </p:sp>
      <p:sp>
        <p:nvSpPr>
          <p:cNvPr id="22" name="Rectangle 21">
            <a:extLst>
              <a:ext uri="{FF2B5EF4-FFF2-40B4-BE49-F238E27FC236}">
                <a16:creationId xmlns:a16="http://schemas.microsoft.com/office/drawing/2014/main" id="{059D678A-194A-4459-99C2-B9C95642C75E}"/>
              </a:ext>
            </a:extLst>
          </p:cNvPr>
          <p:cNvSpPr/>
          <p:nvPr/>
        </p:nvSpPr>
        <p:spPr>
          <a:xfrm>
            <a:off x="-358575" y="1578833"/>
            <a:ext cx="2531676" cy="954107"/>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US</a:t>
            </a:r>
            <a:endParaRPr lang="en-US" sz="2800" b="0" cap="none" spc="0" dirty="0">
              <a:ln w="0"/>
              <a:solidFill>
                <a:schemeClr val="accent1"/>
              </a:solidFill>
              <a:effectLst>
                <a:outerShdw blurRad="38100" dist="25400" dir="5400000" algn="ctr" rotWithShape="0">
                  <a:srgbClr val="6E747A">
                    <a:alpha val="43000"/>
                  </a:srgbClr>
                </a:outerShdw>
              </a:effectLst>
            </a:endParaRPr>
          </a:p>
          <a:p>
            <a:pPr algn="ctr"/>
            <a:r>
              <a:rPr lang="en-US" sz="2800" b="0" cap="none" spc="0" dirty="0">
                <a:ln w="0"/>
                <a:solidFill>
                  <a:schemeClr val="accent1"/>
                </a:solidFill>
                <a:effectLst>
                  <a:outerShdw blurRad="38100" dist="25400" dir="5400000" algn="ctr" rotWithShape="0">
                    <a:srgbClr val="6E747A">
                      <a:alpha val="43000"/>
                    </a:srgbClr>
                  </a:outerShdw>
                </a:effectLst>
              </a:rPr>
              <a:t> Constitution</a:t>
            </a:r>
          </a:p>
        </p:txBody>
      </p:sp>
      <p:pic>
        <p:nvPicPr>
          <p:cNvPr id="3" name="Picture 2">
            <a:extLst>
              <a:ext uri="{FF2B5EF4-FFF2-40B4-BE49-F238E27FC236}">
                <a16:creationId xmlns:a16="http://schemas.microsoft.com/office/drawing/2014/main" id="{F3646067-EC22-4C90-9367-25E64985A5D7}"/>
              </a:ext>
            </a:extLst>
          </p:cNvPr>
          <p:cNvPicPr>
            <a:picLocks noChangeAspect="1"/>
          </p:cNvPicPr>
          <p:nvPr/>
        </p:nvPicPr>
        <p:blipFill>
          <a:blip r:embed="rId2"/>
          <a:stretch>
            <a:fillRect/>
          </a:stretch>
        </p:blipFill>
        <p:spPr>
          <a:xfrm>
            <a:off x="341584" y="4966673"/>
            <a:ext cx="2659323" cy="1765790"/>
          </a:xfrm>
          <a:prstGeom prst="rect">
            <a:avLst/>
          </a:prstGeom>
        </p:spPr>
      </p:pic>
      <p:pic>
        <p:nvPicPr>
          <p:cNvPr id="4" name="Picture 3">
            <a:extLst>
              <a:ext uri="{FF2B5EF4-FFF2-40B4-BE49-F238E27FC236}">
                <a16:creationId xmlns:a16="http://schemas.microsoft.com/office/drawing/2014/main" id="{E637C587-3003-44C0-8363-5BC9D6183924}"/>
              </a:ext>
            </a:extLst>
          </p:cNvPr>
          <p:cNvPicPr>
            <a:picLocks noChangeAspect="1"/>
          </p:cNvPicPr>
          <p:nvPr/>
        </p:nvPicPr>
        <p:blipFill>
          <a:blip r:embed="rId3"/>
          <a:stretch>
            <a:fillRect/>
          </a:stretch>
        </p:blipFill>
        <p:spPr>
          <a:xfrm>
            <a:off x="5458230" y="4283313"/>
            <a:ext cx="3495675" cy="2324100"/>
          </a:xfrm>
          <a:prstGeom prst="rect">
            <a:avLst/>
          </a:prstGeom>
        </p:spPr>
      </p:pic>
      <p:pic>
        <p:nvPicPr>
          <p:cNvPr id="5" name="Picture 4">
            <a:extLst>
              <a:ext uri="{FF2B5EF4-FFF2-40B4-BE49-F238E27FC236}">
                <a16:creationId xmlns:a16="http://schemas.microsoft.com/office/drawing/2014/main" id="{B9B60C07-9FE9-4D7C-A286-0C9619196B73}"/>
              </a:ext>
            </a:extLst>
          </p:cNvPr>
          <p:cNvPicPr>
            <a:picLocks noChangeAspect="1"/>
          </p:cNvPicPr>
          <p:nvPr/>
        </p:nvPicPr>
        <p:blipFill>
          <a:blip r:embed="rId4"/>
          <a:stretch>
            <a:fillRect/>
          </a:stretch>
        </p:blipFill>
        <p:spPr>
          <a:xfrm>
            <a:off x="5955779" y="945464"/>
            <a:ext cx="3180953" cy="1747284"/>
          </a:xfrm>
          <a:prstGeom prst="rect">
            <a:avLst/>
          </a:prstGeom>
        </p:spPr>
      </p:pic>
      <p:pic>
        <p:nvPicPr>
          <p:cNvPr id="7" name="Picture 6">
            <a:extLst>
              <a:ext uri="{FF2B5EF4-FFF2-40B4-BE49-F238E27FC236}">
                <a16:creationId xmlns:a16="http://schemas.microsoft.com/office/drawing/2014/main" id="{593E87D5-7475-4455-AE20-C7282A05D998}"/>
              </a:ext>
            </a:extLst>
          </p:cNvPr>
          <p:cNvPicPr>
            <a:picLocks noChangeAspect="1"/>
          </p:cNvPicPr>
          <p:nvPr/>
        </p:nvPicPr>
        <p:blipFill>
          <a:blip r:embed="rId5"/>
          <a:stretch>
            <a:fillRect/>
          </a:stretch>
        </p:blipFill>
        <p:spPr>
          <a:xfrm>
            <a:off x="3427983" y="68779"/>
            <a:ext cx="2511583" cy="1481834"/>
          </a:xfrm>
          <a:prstGeom prst="rect">
            <a:avLst/>
          </a:prstGeom>
        </p:spPr>
      </p:pic>
      <p:pic>
        <p:nvPicPr>
          <p:cNvPr id="8" name="Picture 7">
            <a:extLst>
              <a:ext uri="{FF2B5EF4-FFF2-40B4-BE49-F238E27FC236}">
                <a16:creationId xmlns:a16="http://schemas.microsoft.com/office/drawing/2014/main" id="{16DB6430-BA04-43B9-830B-E8687F1EB564}"/>
              </a:ext>
            </a:extLst>
          </p:cNvPr>
          <p:cNvPicPr>
            <a:picLocks noChangeAspect="1"/>
          </p:cNvPicPr>
          <p:nvPr/>
        </p:nvPicPr>
        <p:blipFill>
          <a:blip r:embed="rId6"/>
          <a:stretch>
            <a:fillRect/>
          </a:stretch>
        </p:blipFill>
        <p:spPr>
          <a:xfrm>
            <a:off x="2924950" y="2022892"/>
            <a:ext cx="1027304" cy="1027304"/>
          </a:xfrm>
          <a:prstGeom prst="rect">
            <a:avLst/>
          </a:prstGeom>
        </p:spPr>
      </p:pic>
      <p:pic>
        <p:nvPicPr>
          <p:cNvPr id="9" name="Picture 8">
            <a:extLst>
              <a:ext uri="{FF2B5EF4-FFF2-40B4-BE49-F238E27FC236}">
                <a16:creationId xmlns:a16="http://schemas.microsoft.com/office/drawing/2014/main" id="{E18749D0-C835-47C7-8FC5-329567AAD101}"/>
              </a:ext>
            </a:extLst>
          </p:cNvPr>
          <p:cNvPicPr>
            <a:picLocks noChangeAspect="1"/>
          </p:cNvPicPr>
          <p:nvPr/>
        </p:nvPicPr>
        <p:blipFill>
          <a:blip r:embed="rId7"/>
          <a:stretch>
            <a:fillRect/>
          </a:stretch>
        </p:blipFill>
        <p:spPr>
          <a:xfrm>
            <a:off x="0" y="0"/>
            <a:ext cx="2420322" cy="1713124"/>
          </a:xfrm>
          <a:prstGeom prst="rect">
            <a:avLst/>
          </a:prstGeom>
        </p:spPr>
      </p:pic>
      <p:pic>
        <p:nvPicPr>
          <p:cNvPr id="10" name="Picture 9">
            <a:extLst>
              <a:ext uri="{FF2B5EF4-FFF2-40B4-BE49-F238E27FC236}">
                <a16:creationId xmlns:a16="http://schemas.microsoft.com/office/drawing/2014/main" id="{F9E6DCB6-736D-4D43-B78A-6D1ADB7B77E8}"/>
              </a:ext>
            </a:extLst>
          </p:cNvPr>
          <p:cNvPicPr>
            <a:picLocks noChangeAspect="1"/>
          </p:cNvPicPr>
          <p:nvPr/>
        </p:nvPicPr>
        <p:blipFill>
          <a:blip r:embed="rId8"/>
          <a:stretch>
            <a:fillRect/>
          </a:stretch>
        </p:blipFill>
        <p:spPr>
          <a:xfrm>
            <a:off x="85934" y="3315928"/>
            <a:ext cx="1222511" cy="828632"/>
          </a:xfrm>
          <a:prstGeom prst="rect">
            <a:avLst/>
          </a:prstGeom>
        </p:spPr>
      </p:pic>
    </p:spTree>
    <p:extLst>
      <p:ext uri="{BB962C8B-B14F-4D97-AF65-F5344CB8AC3E}">
        <p14:creationId xmlns:p14="http://schemas.microsoft.com/office/powerpoint/2010/main" val="21304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64" y="-88547"/>
            <a:ext cx="8229600" cy="933872"/>
          </a:xfrm>
        </p:spPr>
        <p:txBody>
          <a:bodyPr>
            <a:normAutofit fontScale="90000"/>
          </a:bodyPr>
          <a:lstStyle/>
          <a:p>
            <a:r>
              <a:rPr lang="en-GB" dirty="0">
                <a:solidFill>
                  <a:srgbClr val="FF0000"/>
                </a:solidFill>
              </a:rPr>
              <a:t>Where will A Level Politics take you?</a:t>
            </a:r>
          </a:p>
        </p:txBody>
      </p:sp>
      <p:sp>
        <p:nvSpPr>
          <p:cNvPr id="4" name="Rectangle 3"/>
          <p:cNvSpPr/>
          <p:nvPr/>
        </p:nvSpPr>
        <p:spPr>
          <a:xfrm>
            <a:off x="180520" y="933872"/>
            <a:ext cx="2335261" cy="5797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Skills: </a:t>
            </a:r>
            <a:r>
              <a:rPr lang="en-GB" dirty="0"/>
              <a:t>Analysing information, evaluation of arguments, looking at evidence, reading facts and assessing fake news. Developing understanding of how the world works. </a:t>
            </a:r>
          </a:p>
          <a:p>
            <a:r>
              <a:rPr lang="en-GB" dirty="0"/>
              <a:t>Covering news and current affairs from the UK and US, it helps you understand how the UK country is run and develops research, written communication and debate skills. It also helps grow your confidence.</a:t>
            </a:r>
          </a:p>
        </p:txBody>
      </p:sp>
      <p:sp>
        <p:nvSpPr>
          <p:cNvPr id="5" name="Rectangle 4"/>
          <p:cNvSpPr/>
          <p:nvPr/>
        </p:nvSpPr>
        <p:spPr>
          <a:xfrm>
            <a:off x="2665030" y="933872"/>
            <a:ext cx="3059097" cy="299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Degrees and employment:</a:t>
            </a:r>
          </a:p>
          <a:p>
            <a:r>
              <a:rPr lang="en-GB" dirty="0"/>
              <a:t>It’s ideal if you’re considering studying politics, sociology, ethics, advertising or journalism at university and is highly regarded by employers in industries including politics, international organisations, the media, government and the civil service.</a:t>
            </a:r>
          </a:p>
        </p:txBody>
      </p:sp>
      <p:sp>
        <p:nvSpPr>
          <p:cNvPr id="6" name="Rectangle 5"/>
          <p:cNvSpPr/>
          <p:nvPr/>
        </p:nvSpPr>
        <p:spPr>
          <a:xfrm>
            <a:off x="5835084" y="933872"/>
            <a:ext cx="2913580" cy="299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 ‘facilitating subject’. These are subjects that most frequently required for entry to degree courses, these subjects open up a wide range of options for university study. If you’re not entirely sure what you want to study at degree level these subjects are crucial.</a:t>
            </a:r>
          </a:p>
          <a:p>
            <a:r>
              <a:rPr lang="en-GB" dirty="0"/>
              <a:t> </a:t>
            </a:r>
          </a:p>
        </p:txBody>
      </p:sp>
      <p:pic>
        <p:nvPicPr>
          <p:cNvPr id="10" name="Picture 9">
            <a:extLst>
              <a:ext uri="{FF2B5EF4-FFF2-40B4-BE49-F238E27FC236}">
                <a16:creationId xmlns:a16="http://schemas.microsoft.com/office/drawing/2014/main" id="{54EE3021-2D14-422D-919B-85C489B319EB}"/>
              </a:ext>
            </a:extLst>
          </p:cNvPr>
          <p:cNvPicPr>
            <a:picLocks noChangeAspect="1"/>
          </p:cNvPicPr>
          <p:nvPr/>
        </p:nvPicPr>
        <p:blipFill>
          <a:blip r:embed="rId2"/>
          <a:stretch>
            <a:fillRect/>
          </a:stretch>
        </p:blipFill>
        <p:spPr>
          <a:xfrm>
            <a:off x="5433423" y="4293096"/>
            <a:ext cx="3648075" cy="2438400"/>
          </a:xfrm>
          <a:prstGeom prst="rect">
            <a:avLst/>
          </a:prstGeom>
        </p:spPr>
      </p:pic>
      <p:pic>
        <p:nvPicPr>
          <p:cNvPr id="11" name="Picture 10">
            <a:extLst>
              <a:ext uri="{FF2B5EF4-FFF2-40B4-BE49-F238E27FC236}">
                <a16:creationId xmlns:a16="http://schemas.microsoft.com/office/drawing/2014/main" id="{98305911-35B9-477A-AFD9-E7DFE9F2F89A}"/>
              </a:ext>
            </a:extLst>
          </p:cNvPr>
          <p:cNvPicPr>
            <a:picLocks noChangeAspect="1"/>
          </p:cNvPicPr>
          <p:nvPr/>
        </p:nvPicPr>
        <p:blipFill>
          <a:blip r:embed="rId3"/>
          <a:stretch>
            <a:fillRect/>
          </a:stretch>
        </p:blipFill>
        <p:spPr>
          <a:xfrm>
            <a:off x="2626930" y="4603491"/>
            <a:ext cx="2695344" cy="1817610"/>
          </a:xfrm>
          <a:prstGeom prst="rect">
            <a:avLst/>
          </a:prstGeom>
        </p:spPr>
      </p:pic>
    </p:spTree>
    <p:extLst>
      <p:ext uri="{BB962C8B-B14F-4D97-AF65-F5344CB8AC3E}">
        <p14:creationId xmlns:p14="http://schemas.microsoft.com/office/powerpoint/2010/main" val="4053552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D6950289EA72408316014E58E4DEC2" ma:contentTypeVersion="18" ma:contentTypeDescription="Create a new document." ma:contentTypeScope="" ma:versionID="9484dcd76b6a68e6d5ce0e0f5f2c1907">
  <xsd:schema xmlns:xsd="http://www.w3.org/2001/XMLSchema" xmlns:xs="http://www.w3.org/2001/XMLSchema" xmlns:p="http://schemas.microsoft.com/office/2006/metadata/properties" xmlns:ns2="c21625c4-e92c-4023-b836-2b6d7edcb1c1" xmlns:ns3="05f1579e-d71e-4220-b327-1d9af5ad114e" targetNamespace="http://schemas.microsoft.com/office/2006/metadata/properties" ma:root="true" ma:fieldsID="bfa7cea153332677970115da510db198" ns2:_="" ns3:_="">
    <xsd:import namespace="c21625c4-e92c-4023-b836-2b6d7edcb1c1"/>
    <xsd:import namespace="05f1579e-d71e-4220-b327-1d9af5ad11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625c4-e92c-4023-b836-2b6d7edcb1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01f4c7-9dc6-41d9-979b-f5b752bbaa5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1579e-d71e-4220-b327-1d9af5ad11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a833f5-8da6-437d-8fa4-676adce56343}" ma:internalName="TaxCatchAll" ma:showField="CatchAllData" ma:web="05f1579e-d71e-4220-b327-1d9af5ad11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1625c4-e92c-4023-b836-2b6d7edcb1c1">
      <Terms xmlns="http://schemas.microsoft.com/office/infopath/2007/PartnerControls"/>
    </lcf76f155ced4ddcb4097134ff3c332f>
    <TaxCatchAll xmlns="05f1579e-d71e-4220-b327-1d9af5ad114e" xsi:nil="true"/>
  </documentManagement>
</p:properties>
</file>

<file path=customXml/itemProps1.xml><?xml version="1.0" encoding="utf-8"?>
<ds:datastoreItem xmlns:ds="http://schemas.openxmlformats.org/officeDocument/2006/customXml" ds:itemID="{7C43A5AD-896B-4CA0-8989-95FAAF9B5584}"/>
</file>

<file path=customXml/itemProps2.xml><?xml version="1.0" encoding="utf-8"?>
<ds:datastoreItem xmlns:ds="http://schemas.openxmlformats.org/officeDocument/2006/customXml" ds:itemID="{FC07A334-4F24-4823-910C-E8A24328EE18}"/>
</file>

<file path=customXml/itemProps3.xml><?xml version="1.0" encoding="utf-8"?>
<ds:datastoreItem xmlns:ds="http://schemas.openxmlformats.org/officeDocument/2006/customXml" ds:itemID="{25054B76-B5AC-4AD5-A48D-036FF2AE1229}"/>
</file>

<file path=docProps/app.xml><?xml version="1.0" encoding="utf-8"?>
<Properties xmlns="http://schemas.openxmlformats.org/officeDocument/2006/extended-properties" xmlns:vt="http://schemas.openxmlformats.org/officeDocument/2006/docPropsVTypes">
  <TotalTime>317</TotalTime>
  <Words>400</Words>
  <Application>Microsoft Office PowerPoint</Application>
  <PresentationFormat>On-screen Show (4:3)</PresentationFormat>
  <Paragraphs>52</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Entry  requirements</vt:lpstr>
      <vt:lpstr>Unit 1 – Government and Politics of the UK</vt:lpstr>
      <vt:lpstr>Unit 2 – Government and Politics of the US and comparative politics</vt:lpstr>
      <vt:lpstr>Where will A Level Politics take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Anderson</dc:creator>
  <cp:lastModifiedBy>Selena Burroughs</cp:lastModifiedBy>
  <cp:revision>35</cp:revision>
  <dcterms:created xsi:type="dcterms:W3CDTF">2016-01-04T13:46:20Z</dcterms:created>
  <dcterms:modified xsi:type="dcterms:W3CDTF">2023-10-15T20:03:46Z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0x01010044D6950289EA72408316014E58E4DEC2</vt:lpwstr>
  </property>
</Properties>
</file>