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60" r:id="rId7"/>
    <p:sldId id="259" r:id="rId8"/>
    <p:sldId id="261" r:id="rId9"/>
    <p:sldId id="269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002060"/>
    <a:srgbClr val="412D7A"/>
    <a:srgbClr val="DAF2FE"/>
    <a:srgbClr val="D82A2E"/>
    <a:srgbClr val="F49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0829" autoAdjust="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9C48-5517-4B13-BE4A-CA21E526A8B7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504D7-48E6-48FA-8E08-FCCF900C05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57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504D7-48E6-48FA-8E08-FCCF900C05F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71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Families and households – start</a:t>
            </a:r>
            <a:r>
              <a:rPr lang="en-GB" baseline="0" dirty="0"/>
              <a:t> with this as we all come from a type – different types, role within society, changing patterns, gender roles, childhood and status of children in society, demographic changes</a:t>
            </a:r>
          </a:p>
          <a:p>
            <a:endParaRPr lang="en-GB" baseline="0" dirty="0"/>
          </a:p>
          <a:p>
            <a:r>
              <a:rPr lang="en-GB" baseline="0" dirty="0"/>
              <a:t>Education – role, functions, relationships, different achievements, research methods</a:t>
            </a:r>
          </a:p>
          <a:p>
            <a:endParaRPr lang="en-GB" baseline="0" dirty="0"/>
          </a:p>
          <a:p>
            <a:r>
              <a:rPr lang="en-GB" baseline="0" dirty="0"/>
              <a:t>Media – who owns and controls it, popular culture, how media represents society</a:t>
            </a:r>
          </a:p>
          <a:p>
            <a:endParaRPr lang="en-GB" baseline="0" dirty="0"/>
          </a:p>
          <a:p>
            <a:r>
              <a:rPr lang="en-GB" baseline="0" dirty="0"/>
              <a:t>Crime – crime, deviance, social control, who commits the crime, prevention, punishment, victims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504D7-48E6-48FA-8E08-FCCF900C05F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86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504D7-48E6-48FA-8E08-FCCF900C05F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0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504D7-48E6-48FA-8E08-FCCF900C05F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85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86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52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54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8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66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68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1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28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599E-AA9D-4B7F-A564-AA940296463E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E8E9-310D-4651-9A26-E90A74116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4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65B828F5-80DD-4882-8F07-DBC8BF5CB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13" y="1561155"/>
            <a:ext cx="5541373" cy="5541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471"/>
            <a:ext cx="9144000" cy="1366684"/>
          </a:xfrm>
        </p:spPr>
        <p:txBody>
          <a:bodyPr>
            <a:normAutofit/>
          </a:bodyPr>
          <a:lstStyle/>
          <a:p>
            <a:r>
              <a:rPr lang="en-GB" sz="8800" b="1" dirty="0"/>
              <a:t>A Level Sociology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6962"/>
            <a:ext cx="9144000" cy="547175"/>
          </a:xfrm>
        </p:spPr>
        <p:txBody>
          <a:bodyPr>
            <a:normAutofit/>
          </a:bodyPr>
          <a:lstStyle/>
          <a:p>
            <a:r>
              <a:rPr lang="en-GB" sz="3200" b="1" dirty="0"/>
              <a:t>at Honiton Community College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735" y="5907559"/>
            <a:ext cx="1902117" cy="755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1B9BA-BF16-4E85-BB96-A287F5B8682F}"/>
              </a:ext>
            </a:extLst>
          </p:cNvPr>
          <p:cNvSpPr txBox="1"/>
          <p:nvPr/>
        </p:nvSpPr>
        <p:spPr>
          <a:xfrm>
            <a:off x="251147" y="5916212"/>
            <a:ext cx="1902117" cy="738664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412D7A"/>
                </a:solidFill>
              </a:rPr>
              <a:t>Miss Taylor </a:t>
            </a:r>
          </a:p>
          <a:p>
            <a:pPr algn="ctr"/>
            <a:r>
              <a:rPr lang="en-GB" sz="2100" b="1" dirty="0">
                <a:solidFill>
                  <a:srgbClr val="412D7A"/>
                </a:solidFill>
              </a:rPr>
              <a:t>Miss Rew</a:t>
            </a:r>
          </a:p>
        </p:txBody>
      </p:sp>
    </p:spTree>
    <p:extLst>
      <p:ext uri="{BB962C8B-B14F-4D97-AF65-F5344CB8AC3E}">
        <p14:creationId xmlns:p14="http://schemas.microsoft.com/office/powerpoint/2010/main" val="196279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0CC38AC3-91BF-42F5-B011-CC71E3317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9678"/>
          <a:stretch/>
        </p:blipFill>
        <p:spPr>
          <a:xfrm>
            <a:off x="20" y="10"/>
            <a:ext cx="4277012" cy="6857990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FA8C50-9939-4833-8638-5C1789E7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436" y="231059"/>
            <a:ext cx="6586491" cy="914397"/>
          </a:xfrm>
        </p:spPr>
        <p:txBody>
          <a:bodyPr anchor="b">
            <a:normAutofit/>
          </a:bodyPr>
          <a:lstStyle/>
          <a:p>
            <a:pPr algn="ctr"/>
            <a:r>
              <a:rPr lang="en-GB" sz="5400" b="1" dirty="0"/>
              <a:t>What is Sociology?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CB90E9-1221-4F92-8E62-68E61814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647" y="1307691"/>
            <a:ext cx="7168068" cy="53192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GB" sz="1300" dirty="0"/>
          </a:p>
          <a:p>
            <a:pPr marL="0" indent="0" algn="ctr">
              <a:buNone/>
            </a:pPr>
            <a:r>
              <a:rPr lang="en-GB" sz="3500" b="1" dirty="0"/>
              <a:t>The study of society and HOW it works 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Sociology will ask you to consider the following questions…</a:t>
            </a:r>
          </a:p>
          <a:p>
            <a:r>
              <a:rPr lang="en-GB" sz="1800" dirty="0"/>
              <a:t>Have Facebook, Twitter and the blogsphere empowered people?</a:t>
            </a:r>
          </a:p>
          <a:p>
            <a:r>
              <a:rPr lang="en-GB" sz="1800" dirty="0"/>
              <a:t>Is there an ‘ideal family’?</a:t>
            </a:r>
          </a:p>
          <a:p>
            <a:r>
              <a:rPr lang="en-GB" sz="1800" dirty="0"/>
              <a:t>Why is it that factors such as class, ethnicity and gender appear to impact on how well – or otherwise – we do at school?</a:t>
            </a:r>
          </a:p>
          <a:p>
            <a:r>
              <a:rPr lang="en-GB" sz="1800" dirty="0"/>
              <a:t>Why does crime occur and how reliable are official statistics?</a:t>
            </a:r>
          </a:p>
          <a:p>
            <a:r>
              <a:rPr lang="en-GB" sz="1800" dirty="0"/>
              <a:t>Who has ‘power’ in society and why?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Sociology tackles contemporary issues…</a:t>
            </a:r>
          </a:p>
          <a:p>
            <a:r>
              <a:rPr lang="en-GB" sz="1800" dirty="0"/>
              <a:t>Is Britain broken?</a:t>
            </a:r>
          </a:p>
          <a:p>
            <a:r>
              <a:rPr lang="en-GB" sz="1800" dirty="0"/>
              <a:t>What’s the impact of social network sites?</a:t>
            </a:r>
          </a:p>
          <a:p>
            <a:r>
              <a:rPr lang="en-GB" sz="1800" dirty="0"/>
              <a:t>Who do our schools benefit?</a:t>
            </a:r>
          </a:p>
          <a:p>
            <a:r>
              <a:rPr lang="en-GB" sz="1800" dirty="0"/>
              <a:t>Who joins gangs?</a:t>
            </a:r>
            <a:endParaRPr lang="en-GB" sz="1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9F08B-0B34-46AC-890E-D16D4AEEFCAD}"/>
              </a:ext>
            </a:extLst>
          </p:cNvPr>
          <p:cNvCxnSpPr/>
          <p:nvPr/>
        </p:nvCxnSpPr>
        <p:spPr>
          <a:xfrm>
            <a:off x="4699819" y="1307691"/>
            <a:ext cx="7083896" cy="0"/>
          </a:xfrm>
          <a:prstGeom prst="line">
            <a:avLst/>
          </a:prstGeom>
          <a:ln w="44450">
            <a:solidFill>
              <a:srgbClr val="D82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ental Health Mental Disorder Clip Art Therapy, PNG, 564x564px, Mental  Health, Alzheimers Disease, Cognition, Cognitive Disorder,">
            <a:extLst>
              <a:ext uri="{FF2B5EF4-FFF2-40B4-BE49-F238E27FC236}">
                <a16:creationId xmlns:a16="http://schemas.microsoft.com/office/drawing/2014/main" id="{C1627495-4D83-4547-8B7B-C5B729CB6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1" b="99645" l="10000" r="90000">
                        <a14:foregroundMark x1="55366" y1="4078" x2="55366" y2="4078"/>
                        <a14:foregroundMark x1="47561" y1="94858" x2="47561" y2="94858"/>
                        <a14:foregroundMark x1="48171" y1="41667" x2="48171" y2="41667"/>
                        <a14:foregroundMark x1="45366" y1="39716" x2="45366" y2="39716"/>
                        <a14:foregroundMark x1="44634" y1="34043" x2="44634" y2="34043"/>
                        <a14:foregroundMark x1="44512" y1="34043" x2="40610" y2="42021"/>
                        <a14:foregroundMark x1="40610" y1="42021" x2="47195" y2="42730"/>
                        <a14:foregroundMark x1="47195" y1="42730" x2="46341" y2="32270"/>
                        <a14:foregroundMark x1="46341" y1="32270" x2="44268" y2="31206"/>
                        <a14:foregroundMark x1="54268" y1="29078" x2="53049" y2="34929"/>
                        <a14:foregroundMark x1="41220" y1="34220" x2="46098" y2="47518"/>
                        <a14:foregroundMark x1="46098" y1="47518" x2="50366" y2="44681"/>
                        <a14:foregroundMark x1="52439" y1="48227" x2="52927" y2="48227"/>
                        <a14:foregroundMark x1="47805" y1="99645" x2="47805" y2="99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3163"/>
          <a:stretch/>
        </p:blipFill>
        <p:spPr bwMode="auto">
          <a:xfrm flipH="1">
            <a:off x="10049131" y="4847304"/>
            <a:ext cx="1857732" cy="17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07042"/>
            <a:ext cx="3088184" cy="175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85" y="5142271"/>
            <a:ext cx="3088184" cy="17157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86172" y="5142271"/>
            <a:ext cx="3105828" cy="1715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725" y="5131729"/>
            <a:ext cx="3105828" cy="17368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92B605-D8BA-41BA-87B3-C1239D2A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03" y="196945"/>
            <a:ext cx="7885331" cy="830824"/>
          </a:xfrm>
        </p:spPr>
        <p:txBody>
          <a:bodyPr anchor="b">
            <a:normAutofit/>
          </a:bodyPr>
          <a:lstStyle/>
          <a:p>
            <a:pPr algn="ctr"/>
            <a:r>
              <a:rPr lang="en-GB" sz="4800" b="1" dirty="0"/>
              <a:t>Topics within sociology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6AAAE-4C49-498E-BCF6-674AC3498BBD}"/>
              </a:ext>
            </a:extLst>
          </p:cNvPr>
          <p:cNvSpPr txBox="1"/>
          <p:nvPr/>
        </p:nvSpPr>
        <p:spPr>
          <a:xfrm>
            <a:off x="599766" y="1416107"/>
            <a:ext cx="5378247" cy="224676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Year 12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Families and Households </a:t>
            </a:r>
          </a:p>
          <a:p>
            <a:pPr algn="ctr"/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Education + methods in 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99C24-0B5A-47AA-97A9-6DDF8D364165}"/>
              </a:ext>
            </a:extLst>
          </p:cNvPr>
          <p:cNvSpPr txBox="1"/>
          <p:nvPr/>
        </p:nvSpPr>
        <p:spPr>
          <a:xfrm>
            <a:off x="6213987" y="1416107"/>
            <a:ext cx="5378247" cy="224676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Year 13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Crime and Deviance</a:t>
            </a:r>
          </a:p>
          <a:p>
            <a:pPr algn="ctr"/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The Media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BBB3B-BF09-4258-A38E-3D83FBBA2C3E}"/>
              </a:ext>
            </a:extLst>
          </p:cNvPr>
          <p:cNvSpPr txBox="1"/>
          <p:nvPr/>
        </p:nvSpPr>
        <p:spPr>
          <a:xfrm>
            <a:off x="599766" y="3876727"/>
            <a:ext cx="10992468" cy="52648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Perspectives and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211881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85" y="311448"/>
            <a:ext cx="11354595" cy="875208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 can Sociology take you?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61472" y="1556245"/>
            <a:ext cx="5370322" cy="4933045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Possible career options:</a:t>
            </a:r>
          </a:p>
          <a:p>
            <a:pPr marL="0" indent="0">
              <a:buNone/>
            </a:pPr>
            <a:endParaRPr lang="en-GB" sz="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Social work    Psychologist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Advertising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Policing    Nursing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Probation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Marketing    Aid worker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Advertising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Journalism    SENCO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Teaching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Youth worker    Lawyer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4785" y="1556245"/>
            <a:ext cx="5504402" cy="4933045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Possible degree options:</a:t>
            </a:r>
          </a:p>
          <a:p>
            <a:pPr marL="0" indent="0">
              <a:buNone/>
            </a:pPr>
            <a:endParaRPr lang="en-GB" sz="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Sociology    Criminology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Psychology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English    Nursing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Journalism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Business    History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Teaching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Marketing    Geography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Social Work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Law    Politics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A85BDE5-48B0-42B9-AE62-A4ED35BE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1" y="2010178"/>
            <a:ext cx="3325913" cy="46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307"/>
            <a:ext cx="10515600" cy="1050720"/>
          </a:xfrm>
        </p:spPr>
        <p:txBody>
          <a:bodyPr/>
          <a:lstStyle/>
          <a:p>
            <a:pPr algn="ctr"/>
            <a:r>
              <a:rPr lang="en-GB" sz="6000" b="1" dirty="0"/>
              <a:t>Assessment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7" y="1909805"/>
            <a:ext cx="11422625" cy="4803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At A level there are three exams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3600" dirty="0"/>
              <a:t>Education and Methods in context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3600" dirty="0"/>
              <a:t>Families and households and the media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3600" dirty="0"/>
              <a:t>Crime and Deviance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3600" dirty="0"/>
              <a:t>These are all worth one third of your A level grade </a:t>
            </a:r>
          </a:p>
          <a:p>
            <a:pPr marL="0" indent="0">
              <a:buNone/>
            </a:pPr>
            <a:r>
              <a:rPr lang="en-GB" sz="3600" dirty="0"/>
              <a:t>Each exam lasts 2 hours and are worth 80 marks each </a:t>
            </a:r>
          </a:p>
          <a:p>
            <a:pPr marL="0" indent="0">
              <a:buNone/>
            </a:pPr>
            <a:r>
              <a:rPr lang="en-GB" sz="3600" dirty="0"/>
              <a:t>The exams consist of a mixture of short answer and extended writing questions.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1470C-C583-49D9-931A-1CD18F485A96}"/>
              </a:ext>
            </a:extLst>
          </p:cNvPr>
          <p:cNvCxnSpPr>
            <a:cxnSpLocks/>
          </p:cNvCxnSpPr>
          <p:nvPr/>
        </p:nvCxnSpPr>
        <p:spPr>
          <a:xfrm>
            <a:off x="1120876" y="1347022"/>
            <a:ext cx="9950246" cy="0"/>
          </a:xfrm>
          <a:prstGeom prst="line">
            <a:avLst/>
          </a:prstGeom>
          <a:ln w="4445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Education Flat Icon Set » Clipart Station">
            <a:extLst>
              <a:ext uri="{FF2B5EF4-FFF2-40B4-BE49-F238E27FC236}">
                <a16:creationId xmlns:a16="http://schemas.microsoft.com/office/drawing/2014/main" id="{8F3072E5-F4DE-4047-B491-354BCF69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90000" l="4286" r="99429">
                        <a14:foregroundMark x1="36571" y1="22286" x2="36571" y2="22286"/>
                        <a14:foregroundMark x1="31714" y1="43714" x2="31714" y2="43714"/>
                        <a14:foregroundMark x1="22286" y1="45714" x2="22286" y2="45714"/>
                        <a14:foregroundMark x1="24286" y1="21714" x2="24286" y2="21714"/>
                        <a14:foregroundMark x1="17143" y1="21714" x2="17143" y2="21714"/>
                        <a14:foregroundMark x1="6857" y1="32286" x2="10571" y2="37714"/>
                        <a14:foregroundMark x1="4571" y1="34571" x2="4571" y2="34571"/>
                        <a14:foregroundMark x1="20286" y1="34571" x2="26286" y2="36000"/>
                        <a14:foregroundMark x1="22857" y1="23143" x2="9714" y2="35143"/>
                        <a14:foregroundMark x1="9714" y1="35143" x2="17429" y2="45714"/>
                        <a14:foregroundMark x1="17429" y1="45714" x2="28857" y2="43429"/>
                        <a14:foregroundMark x1="28857" y1="43429" x2="25429" y2="26571"/>
                        <a14:foregroundMark x1="25429" y1="26571" x2="10000" y2="27143"/>
                        <a14:foregroundMark x1="10000" y1="27143" x2="9714" y2="36857"/>
                        <a14:foregroundMark x1="10571" y1="14857" x2="10571" y2="14857"/>
                        <a14:foregroundMark x1="14571" y1="13429" x2="14571" y2="13429"/>
                        <a14:foregroundMark x1="12857" y1="8857" x2="15429" y2="8857"/>
                        <a14:foregroundMark x1="5143" y1="21143" x2="5143" y2="21143"/>
                        <a14:foregroundMark x1="58286" y1="25429" x2="58286" y2="25429"/>
                        <a14:foregroundMark x1="82857" y1="30286" x2="82857" y2="30286"/>
                        <a14:foregroundMark x1="83429" y1="41143" x2="83429" y2="41143"/>
                        <a14:foregroundMark x1="94000" y1="38000" x2="94000" y2="38000"/>
                        <a14:foregroundMark x1="57143" y1="54857" x2="57143" y2="54857"/>
                        <a14:foregroundMark x1="60000" y1="52571" x2="60000" y2="52571"/>
                        <a14:foregroundMark x1="96000" y1="36286" x2="96000" y2="36286"/>
                        <a14:foregroundMark x1="94000" y1="34000" x2="90571" y2="38000"/>
                        <a14:foregroundMark x1="99429" y1="40286" x2="99429" y2="40286"/>
                        <a14:foregroundMark x1="88857" y1="35714" x2="88857" y2="35714"/>
                        <a14:foregroundMark x1="90286" y1="38286" x2="93143" y2="40571"/>
                        <a14:foregroundMark x1="92286" y1="44000" x2="88286" y2="35714"/>
                        <a14:foregroundMark x1="88286" y1="35714" x2="88286" y2="35143"/>
                        <a14:foregroundMark x1="88286" y1="33714" x2="88286" y2="33714"/>
                        <a14:foregroundMark x1="61143" y1="48571" x2="60857" y2="53429"/>
                        <a14:foregroundMark x1="40286" y1="41714" x2="40286" y2="41714"/>
                        <a14:foregroundMark x1="40571" y1="40857" x2="46571" y2="31143"/>
                        <a14:foregroundMark x1="46571" y1="31143" x2="45714" y2="57429"/>
                        <a14:foregroundMark x1="45714" y1="57429" x2="57143" y2="50857"/>
                        <a14:foregroundMark x1="57143" y1="50857" x2="48857" y2="66286"/>
                        <a14:foregroundMark x1="63143" y1="70000" x2="34286" y2="68000"/>
                        <a14:foregroundMark x1="34286" y1="68000" x2="42571" y2="50571"/>
                        <a14:foregroundMark x1="42571" y1="50571" x2="49143" y2="50571"/>
                        <a14:foregroundMark x1="50571" y1="47143" x2="69143" y2="27143"/>
                        <a14:foregroundMark x1="69143" y1="27143" x2="67143" y2="36571"/>
                        <a14:foregroundMark x1="67143" y1="36571" x2="62286" y2="41429"/>
                        <a14:foregroundMark x1="67143" y1="39714" x2="74000" y2="34857"/>
                        <a14:foregroundMark x1="46571" y1="10000" x2="46571" y2="10000"/>
                        <a14:foregroundMark x1="50571" y1="10000" x2="56000" y2="10000"/>
                        <a14:foregroundMark x1="40571" y1="11143" x2="37143" y2="12000"/>
                        <a14:foregroundMark x1="13429" y1="55714" x2="17714" y2="64286"/>
                        <a14:foregroundMark x1="80571" y1="68286" x2="82857" y2="64571"/>
                        <a14:foregroundMark x1="84571" y1="60000" x2="85429" y2="54857"/>
                        <a14:foregroundMark x1="86857" y1="50571" x2="86857" y2="50571"/>
                        <a14:foregroundMark x1="19714" y1="68857" x2="19714" y2="68857"/>
                        <a14:foregroundMark x1="12857" y1="53143" x2="12857" y2="5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31" y="1632156"/>
            <a:ext cx="2817249" cy="28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307"/>
            <a:ext cx="10515600" cy="1050720"/>
          </a:xfrm>
        </p:spPr>
        <p:txBody>
          <a:bodyPr/>
          <a:lstStyle/>
          <a:p>
            <a:pPr algn="ctr"/>
            <a:r>
              <a:rPr lang="en-GB" sz="6000" b="1" dirty="0"/>
              <a:t>In class assessment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" y="1827636"/>
            <a:ext cx="11422625" cy="4682526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There will be a mid-unit and end of unit assessment for each topic to practice, prepare you for the assessment, ensure you have detailed feedback, and track your progress across the two years. </a:t>
            </a:r>
          </a:p>
          <a:p>
            <a:r>
              <a:rPr lang="en-GB" sz="3600" dirty="0"/>
              <a:t>You will be an expert by the exam – and no surprises! </a:t>
            </a:r>
          </a:p>
          <a:p>
            <a:r>
              <a:rPr lang="en-GB" sz="3600" dirty="0"/>
              <a:t>Mixture of written and practical assessment in class – e.g. in year 12 you will have the opportunity to create your own research project studying aspects of education within our school. 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1470C-C583-49D9-931A-1CD18F485A96}"/>
              </a:ext>
            </a:extLst>
          </p:cNvPr>
          <p:cNvCxnSpPr>
            <a:cxnSpLocks/>
          </p:cNvCxnSpPr>
          <p:nvPr/>
        </p:nvCxnSpPr>
        <p:spPr>
          <a:xfrm>
            <a:off x="1120876" y="1347022"/>
            <a:ext cx="9950246" cy="0"/>
          </a:xfrm>
          <a:prstGeom prst="line">
            <a:avLst/>
          </a:prstGeom>
          <a:ln w="4445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Education Flat Icon Set » Clipart Station">
            <a:extLst>
              <a:ext uri="{FF2B5EF4-FFF2-40B4-BE49-F238E27FC236}">
                <a16:creationId xmlns:a16="http://schemas.microsoft.com/office/drawing/2014/main" id="{8F3072E5-F4DE-4047-B491-354BCF69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90000" l="4286" r="99429">
                        <a14:foregroundMark x1="36571" y1="22286" x2="36571" y2="22286"/>
                        <a14:foregroundMark x1="31714" y1="43714" x2="31714" y2="43714"/>
                        <a14:foregroundMark x1="22286" y1="45714" x2="22286" y2="45714"/>
                        <a14:foregroundMark x1="24286" y1="21714" x2="24286" y2="21714"/>
                        <a14:foregroundMark x1="17143" y1="21714" x2="17143" y2="21714"/>
                        <a14:foregroundMark x1="6857" y1="32286" x2="10571" y2="37714"/>
                        <a14:foregroundMark x1="4571" y1="34571" x2="4571" y2="34571"/>
                        <a14:foregroundMark x1="20286" y1="34571" x2="26286" y2="36000"/>
                        <a14:foregroundMark x1="22857" y1="23143" x2="9714" y2="35143"/>
                        <a14:foregroundMark x1="9714" y1="35143" x2="17429" y2="45714"/>
                        <a14:foregroundMark x1="17429" y1="45714" x2="28857" y2="43429"/>
                        <a14:foregroundMark x1="28857" y1="43429" x2="25429" y2="26571"/>
                        <a14:foregroundMark x1="25429" y1="26571" x2="10000" y2="27143"/>
                        <a14:foregroundMark x1="10000" y1="27143" x2="9714" y2="36857"/>
                        <a14:foregroundMark x1="10571" y1="14857" x2="10571" y2="14857"/>
                        <a14:foregroundMark x1="14571" y1="13429" x2="14571" y2="13429"/>
                        <a14:foregroundMark x1="12857" y1="8857" x2="15429" y2="8857"/>
                        <a14:foregroundMark x1="5143" y1="21143" x2="5143" y2="21143"/>
                        <a14:foregroundMark x1="58286" y1="25429" x2="58286" y2="25429"/>
                        <a14:foregroundMark x1="82857" y1="30286" x2="82857" y2="30286"/>
                        <a14:foregroundMark x1="83429" y1="41143" x2="83429" y2="41143"/>
                        <a14:foregroundMark x1="94000" y1="38000" x2="94000" y2="38000"/>
                        <a14:foregroundMark x1="57143" y1="54857" x2="57143" y2="54857"/>
                        <a14:foregroundMark x1="60000" y1="52571" x2="60000" y2="52571"/>
                        <a14:foregroundMark x1="96000" y1="36286" x2="96000" y2="36286"/>
                        <a14:foregroundMark x1="94000" y1="34000" x2="90571" y2="38000"/>
                        <a14:foregroundMark x1="99429" y1="40286" x2="99429" y2="40286"/>
                        <a14:foregroundMark x1="88857" y1="35714" x2="88857" y2="35714"/>
                        <a14:foregroundMark x1="90286" y1="38286" x2="93143" y2="40571"/>
                        <a14:foregroundMark x1="92286" y1="44000" x2="88286" y2="35714"/>
                        <a14:foregroundMark x1="88286" y1="35714" x2="88286" y2="35143"/>
                        <a14:foregroundMark x1="88286" y1="33714" x2="88286" y2="33714"/>
                        <a14:foregroundMark x1="61143" y1="48571" x2="60857" y2="53429"/>
                        <a14:foregroundMark x1="40286" y1="41714" x2="40286" y2="41714"/>
                        <a14:foregroundMark x1="40571" y1="40857" x2="46571" y2="31143"/>
                        <a14:foregroundMark x1="46571" y1="31143" x2="45714" y2="57429"/>
                        <a14:foregroundMark x1="45714" y1="57429" x2="57143" y2="50857"/>
                        <a14:foregroundMark x1="57143" y1="50857" x2="48857" y2="66286"/>
                        <a14:foregroundMark x1="63143" y1="70000" x2="34286" y2="68000"/>
                        <a14:foregroundMark x1="34286" y1="68000" x2="42571" y2="50571"/>
                        <a14:foregroundMark x1="42571" y1="50571" x2="49143" y2="50571"/>
                        <a14:foregroundMark x1="50571" y1="47143" x2="69143" y2="27143"/>
                        <a14:foregroundMark x1="69143" y1="27143" x2="67143" y2="36571"/>
                        <a14:foregroundMark x1="67143" y1="36571" x2="62286" y2="41429"/>
                        <a14:foregroundMark x1="67143" y1="39714" x2="74000" y2="34857"/>
                        <a14:foregroundMark x1="46571" y1="10000" x2="46571" y2="10000"/>
                        <a14:foregroundMark x1="50571" y1="10000" x2="56000" y2="10000"/>
                        <a14:foregroundMark x1="40571" y1="11143" x2="37143" y2="12000"/>
                        <a14:foregroundMark x1="13429" y1="55714" x2="17714" y2="64286"/>
                        <a14:foregroundMark x1="80571" y1="68286" x2="82857" y2="64571"/>
                        <a14:foregroundMark x1="84571" y1="60000" x2="85429" y2="54857"/>
                        <a14:foregroundMark x1="86857" y1="50571" x2="86857" y2="50571"/>
                        <a14:foregroundMark x1="19714" y1="68857" x2="19714" y2="68857"/>
                        <a14:foregroundMark x1="12857" y1="53143" x2="12857" y2="5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27" y="72176"/>
            <a:ext cx="1215851" cy="12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ducation Flat Icon Set » Clipart Station">
            <a:extLst>
              <a:ext uri="{FF2B5EF4-FFF2-40B4-BE49-F238E27FC236}">
                <a16:creationId xmlns:a16="http://schemas.microsoft.com/office/drawing/2014/main" id="{BE956322-E8D5-037E-57A1-8D022AC2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6" b="90000" l="4286" r="99429">
                        <a14:foregroundMark x1="36571" y1="22286" x2="36571" y2="22286"/>
                        <a14:foregroundMark x1="31714" y1="43714" x2="31714" y2="43714"/>
                        <a14:foregroundMark x1="22286" y1="45714" x2="22286" y2="45714"/>
                        <a14:foregroundMark x1="24286" y1="21714" x2="24286" y2="21714"/>
                        <a14:foregroundMark x1="17143" y1="21714" x2="17143" y2="21714"/>
                        <a14:foregroundMark x1="6857" y1="32286" x2="10571" y2="37714"/>
                        <a14:foregroundMark x1="4571" y1="34571" x2="4571" y2="34571"/>
                        <a14:foregroundMark x1="20286" y1="34571" x2="26286" y2="36000"/>
                        <a14:foregroundMark x1="22857" y1="23143" x2="9714" y2="35143"/>
                        <a14:foregroundMark x1="9714" y1="35143" x2="17429" y2="45714"/>
                        <a14:foregroundMark x1="17429" y1="45714" x2="28857" y2="43429"/>
                        <a14:foregroundMark x1="28857" y1="43429" x2="25429" y2="26571"/>
                        <a14:foregroundMark x1="25429" y1="26571" x2="10000" y2="27143"/>
                        <a14:foregroundMark x1="10000" y1="27143" x2="9714" y2="36857"/>
                        <a14:foregroundMark x1="10571" y1="14857" x2="10571" y2="14857"/>
                        <a14:foregroundMark x1="14571" y1="13429" x2="14571" y2="13429"/>
                        <a14:foregroundMark x1="12857" y1="8857" x2="15429" y2="8857"/>
                        <a14:foregroundMark x1="5143" y1="21143" x2="5143" y2="21143"/>
                        <a14:foregroundMark x1="58286" y1="25429" x2="58286" y2="25429"/>
                        <a14:foregroundMark x1="82857" y1="30286" x2="82857" y2="30286"/>
                        <a14:foregroundMark x1="83429" y1="41143" x2="83429" y2="41143"/>
                        <a14:foregroundMark x1="94000" y1="38000" x2="94000" y2="38000"/>
                        <a14:foregroundMark x1="57143" y1="54857" x2="57143" y2="54857"/>
                        <a14:foregroundMark x1="60000" y1="52571" x2="60000" y2="52571"/>
                        <a14:foregroundMark x1="96000" y1="36286" x2="96000" y2="36286"/>
                        <a14:foregroundMark x1="94000" y1="34000" x2="90571" y2="38000"/>
                        <a14:foregroundMark x1="99429" y1="40286" x2="99429" y2="40286"/>
                        <a14:foregroundMark x1="88857" y1="35714" x2="88857" y2="35714"/>
                        <a14:foregroundMark x1="90286" y1="38286" x2="93143" y2="40571"/>
                        <a14:foregroundMark x1="92286" y1="44000" x2="88286" y2="35714"/>
                        <a14:foregroundMark x1="88286" y1="35714" x2="88286" y2="35143"/>
                        <a14:foregroundMark x1="88286" y1="33714" x2="88286" y2="33714"/>
                        <a14:foregroundMark x1="61143" y1="48571" x2="60857" y2="53429"/>
                        <a14:foregroundMark x1="40286" y1="41714" x2="40286" y2="41714"/>
                        <a14:foregroundMark x1="40571" y1="40857" x2="46571" y2="31143"/>
                        <a14:foregroundMark x1="46571" y1="31143" x2="45714" y2="57429"/>
                        <a14:foregroundMark x1="45714" y1="57429" x2="57143" y2="50857"/>
                        <a14:foregroundMark x1="57143" y1="50857" x2="48857" y2="66286"/>
                        <a14:foregroundMark x1="63143" y1="70000" x2="34286" y2="68000"/>
                        <a14:foregroundMark x1="34286" y1="68000" x2="42571" y2="50571"/>
                        <a14:foregroundMark x1="42571" y1="50571" x2="49143" y2="50571"/>
                        <a14:foregroundMark x1="50571" y1="47143" x2="69143" y2="27143"/>
                        <a14:foregroundMark x1="69143" y1="27143" x2="67143" y2="36571"/>
                        <a14:foregroundMark x1="67143" y1="36571" x2="62286" y2="41429"/>
                        <a14:foregroundMark x1="67143" y1="39714" x2="74000" y2="34857"/>
                        <a14:foregroundMark x1="46571" y1="10000" x2="46571" y2="10000"/>
                        <a14:foregroundMark x1="50571" y1="10000" x2="56000" y2="10000"/>
                        <a14:foregroundMark x1="40571" y1="11143" x2="37143" y2="12000"/>
                        <a14:foregroundMark x1="13429" y1="55714" x2="17714" y2="64286"/>
                        <a14:foregroundMark x1="80571" y1="68286" x2="82857" y2="64571"/>
                        <a14:foregroundMark x1="84571" y1="60000" x2="85429" y2="54857"/>
                        <a14:foregroundMark x1="86857" y1="50571" x2="86857" y2="50571"/>
                        <a14:foregroundMark x1="19714" y1="68857" x2="19714" y2="68857"/>
                        <a14:foregroundMark x1="12857" y1="53143" x2="12857" y2="5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1" y="131171"/>
            <a:ext cx="1215851" cy="12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1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A339-C4A8-4F67-BC87-C690F76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0" y="335628"/>
            <a:ext cx="11491452" cy="922901"/>
          </a:xfrm>
          <a:solidFill>
            <a:srgbClr val="7030A0"/>
          </a:solidFill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How do I know if sociology is for 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C00C-0BDB-4EA8-88B5-9D16B8E1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0" y="1569986"/>
            <a:ext cx="11491452" cy="4952386"/>
          </a:xfr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anchor="ctr" anchorCtr="0">
            <a:normAutofit lnSpcReduction="10000"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Have a keen interest in society – what makes it work and what makes it crumble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Have a keen interest in humans – why do we act the way we do?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Inquisitive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Empathetic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Communication skills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Problem solving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Love to argue! </a:t>
            </a:r>
          </a:p>
        </p:txBody>
      </p:sp>
      <p:pic>
        <p:nvPicPr>
          <p:cNvPr id="5122" name="Picture 2" descr="Carshalton High School for Girls - Sociology">
            <a:extLst>
              <a:ext uri="{FF2B5EF4-FFF2-40B4-BE49-F238E27FC236}">
                <a16:creationId xmlns:a16="http://schemas.microsoft.com/office/drawing/2014/main" id="{2102712F-A456-475A-9C83-22CBF0D1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2" y="3352901"/>
            <a:ext cx="5545396" cy="29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001E1D-5929-48E8-96C3-3BA627162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7439" y="910439"/>
            <a:ext cx="5037122" cy="50371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1D70E5-BCE2-49FA-B9B9-0A660B27D8AD}"/>
              </a:ext>
            </a:extLst>
          </p:cNvPr>
          <p:cNvSpPr txBox="1">
            <a:spLocks/>
          </p:cNvSpPr>
          <p:nvPr/>
        </p:nvSpPr>
        <p:spPr>
          <a:xfrm>
            <a:off x="221226" y="0"/>
            <a:ext cx="11749548" cy="141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/>
              <a:t>A level Sociology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4E29A-17C4-436F-920C-9C68AD3D92D0}"/>
              </a:ext>
            </a:extLst>
          </p:cNvPr>
          <p:cNvSpPr txBox="1">
            <a:spLocks/>
          </p:cNvSpPr>
          <p:nvPr/>
        </p:nvSpPr>
        <p:spPr>
          <a:xfrm>
            <a:off x="373625" y="5592381"/>
            <a:ext cx="11749548" cy="141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b="1" dirty="0"/>
              <a:t>We hope to see you next year</a:t>
            </a:r>
          </a:p>
        </p:txBody>
      </p:sp>
    </p:spTree>
    <p:extLst>
      <p:ext uri="{BB962C8B-B14F-4D97-AF65-F5344CB8AC3E}">
        <p14:creationId xmlns:p14="http://schemas.microsoft.com/office/powerpoint/2010/main" val="98573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A54BC-61B0-4319-BEA0-FB5CA01C97A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bdcf46b-4308-4d5f-bccc-d1e579fb99d7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61DB4B-53D0-4B9E-93E6-5369619EE6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1E52F-DD8C-4A5A-9358-A8421F3F9687}"/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496</Words>
  <Application>Microsoft Office PowerPoint</Application>
  <PresentationFormat>Widescreen</PresentationFormat>
  <Paragraphs>89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A Level Sociology</vt:lpstr>
      <vt:lpstr>What is Sociology?</vt:lpstr>
      <vt:lpstr>Topics within sociology</vt:lpstr>
      <vt:lpstr>Where can Sociology take you?</vt:lpstr>
      <vt:lpstr>Assessment:</vt:lpstr>
      <vt:lpstr>In class assessment:</vt:lpstr>
      <vt:lpstr>How do I know if sociology is for me?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Sociology</dc:title>
  <dc:creator>Teacher</dc:creator>
  <cp:lastModifiedBy>Selena Burroughs</cp:lastModifiedBy>
  <cp:revision>51</cp:revision>
  <dcterms:created xsi:type="dcterms:W3CDTF">2016-10-19T11:54:06Z</dcterms:created>
  <dcterms:modified xsi:type="dcterms:W3CDTF">2023-10-15T19:59:25Z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