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2" r:id="rId12"/>
  </p:sldIdLst>
  <p:sldSz cx="12192000" cy="6858000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Burroughs" initials="S" lastIdx="1" clrIdx="0">
    <p:extLst>
      <p:ext uri="{19B8F6BF-5375-455C-9EA6-DF929625EA0E}">
        <p15:presenceInfo xmlns:p15="http://schemas.microsoft.com/office/powerpoint/2012/main" userId="S::SBurroughs@honitoncollege.devon.sch.uk::e75339a4-99cb-485b-a069-4577737d7c5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A1A"/>
    <a:srgbClr val="131038"/>
    <a:srgbClr val="E29B2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91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CE4706-8847-446B-AA75-55F746B2C5CE}" type="doc">
      <dgm:prSet loTypeId="urn:microsoft.com/office/officeart/2011/layout/RadialPictureList" loCatId="pictur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A514D186-80D9-438C-AA5D-EF5657E47C8C}">
      <dgm:prSet phldrT="[Text]" custT="1"/>
      <dgm:spPr/>
      <dgm:t>
        <a:bodyPr/>
        <a:lstStyle/>
        <a:p>
          <a:r>
            <a:rPr lang="en-GB" sz="1400" dirty="0"/>
            <a:t>Register</a:t>
          </a:r>
          <a:endParaRPr lang="en-GB" sz="1700" dirty="0"/>
        </a:p>
      </dgm:t>
    </dgm:pt>
    <dgm:pt modelId="{BF8403F9-34EE-4A32-8B4F-E84827548B47}" type="parTrans" cxnId="{CAD6C016-74B8-4019-BEB6-D1EEA1BE4F99}">
      <dgm:prSet/>
      <dgm:spPr/>
      <dgm:t>
        <a:bodyPr/>
        <a:lstStyle/>
        <a:p>
          <a:endParaRPr lang="en-GB"/>
        </a:p>
      </dgm:t>
    </dgm:pt>
    <dgm:pt modelId="{1C710EE9-FF36-45B8-B98F-C37B8DDDBBDC}" type="sibTrans" cxnId="{CAD6C016-74B8-4019-BEB6-D1EEA1BE4F99}">
      <dgm:prSet/>
      <dgm:spPr/>
      <dgm:t>
        <a:bodyPr/>
        <a:lstStyle/>
        <a:p>
          <a:endParaRPr lang="en-GB"/>
        </a:p>
      </dgm:t>
    </dgm:pt>
    <dgm:pt modelId="{47D8969A-B605-4288-83A4-6664FB2DC7EF}">
      <dgm:prSet phldrT="[Text]" custT="1"/>
      <dgm:spPr/>
      <dgm:t>
        <a:bodyPr/>
        <a:lstStyle/>
        <a:p>
          <a:r>
            <a:rPr lang="en-GB" sz="1400" dirty="0"/>
            <a:t>Praise Points / Warnings</a:t>
          </a:r>
        </a:p>
      </dgm:t>
    </dgm:pt>
    <dgm:pt modelId="{A7B9877E-1565-4F34-8A0E-E4599EA42706}" type="parTrans" cxnId="{398E49A6-C5F5-4D65-B097-45254FF4F88A}">
      <dgm:prSet/>
      <dgm:spPr/>
      <dgm:t>
        <a:bodyPr/>
        <a:lstStyle/>
        <a:p>
          <a:endParaRPr lang="en-GB"/>
        </a:p>
      </dgm:t>
    </dgm:pt>
    <dgm:pt modelId="{7D125DF5-100A-4453-86E1-9BD2CB961EED}" type="sibTrans" cxnId="{398E49A6-C5F5-4D65-B097-45254FF4F88A}">
      <dgm:prSet/>
      <dgm:spPr/>
      <dgm:t>
        <a:bodyPr/>
        <a:lstStyle/>
        <a:p>
          <a:endParaRPr lang="en-GB"/>
        </a:p>
      </dgm:t>
    </dgm:pt>
    <dgm:pt modelId="{A1A61FA6-B2D6-41AB-8735-2A428159A219}">
      <dgm:prSet phldrT="[Text]" custT="1"/>
      <dgm:spPr/>
      <dgm:t>
        <a:bodyPr/>
        <a:lstStyle/>
        <a:p>
          <a:r>
            <a:rPr lang="en-GB" sz="1400" dirty="0"/>
            <a:t>Threshold</a:t>
          </a:r>
          <a:endParaRPr lang="en-GB" sz="1700" dirty="0"/>
        </a:p>
      </dgm:t>
    </dgm:pt>
    <dgm:pt modelId="{ACA0B679-068E-41CA-8F1B-E636739D3CF0}" type="parTrans" cxnId="{6ACEB761-1A90-4C8C-9DBE-1329678E3CCD}">
      <dgm:prSet/>
      <dgm:spPr/>
      <dgm:t>
        <a:bodyPr/>
        <a:lstStyle/>
        <a:p>
          <a:endParaRPr lang="en-GB"/>
        </a:p>
      </dgm:t>
    </dgm:pt>
    <dgm:pt modelId="{CB714088-7513-4DE8-A17F-9723ED2B4794}" type="sibTrans" cxnId="{6ACEB761-1A90-4C8C-9DBE-1329678E3CCD}">
      <dgm:prSet/>
      <dgm:spPr/>
      <dgm:t>
        <a:bodyPr/>
        <a:lstStyle/>
        <a:p>
          <a:endParaRPr lang="en-GB"/>
        </a:p>
      </dgm:t>
    </dgm:pt>
    <dgm:pt modelId="{A981085A-A5A5-4F1D-AF7D-19A435BEBEEA}">
      <dgm:prSet phldrT="[Text]" custT="1"/>
      <dgm:spPr/>
      <dgm:t>
        <a:bodyPr/>
        <a:lstStyle/>
        <a:p>
          <a:r>
            <a:rPr lang="en-GB" sz="1400" dirty="0"/>
            <a:t>Circulation</a:t>
          </a:r>
        </a:p>
      </dgm:t>
    </dgm:pt>
    <dgm:pt modelId="{FC10836A-3722-43CF-98F2-5F5A553A5551}" type="parTrans" cxnId="{6BAC6CFD-016D-4DB5-8F28-07E1CFB7E41C}">
      <dgm:prSet/>
      <dgm:spPr/>
      <dgm:t>
        <a:bodyPr/>
        <a:lstStyle/>
        <a:p>
          <a:endParaRPr lang="en-GB"/>
        </a:p>
      </dgm:t>
    </dgm:pt>
    <dgm:pt modelId="{3D1F45F9-7EB8-43E9-A6B5-3A6F770A3923}" type="sibTrans" cxnId="{6BAC6CFD-016D-4DB5-8F28-07E1CFB7E41C}">
      <dgm:prSet/>
      <dgm:spPr/>
      <dgm:t>
        <a:bodyPr/>
        <a:lstStyle/>
        <a:p>
          <a:endParaRPr lang="en-GB"/>
        </a:p>
      </dgm:t>
    </dgm:pt>
    <dgm:pt modelId="{193849FC-94B1-4B4C-966D-7FD852260CB7}">
      <dgm:prSet phldrT="[Text]" phldr="1"/>
      <dgm:spPr/>
      <dgm:t>
        <a:bodyPr/>
        <a:lstStyle/>
        <a:p>
          <a:endParaRPr lang="en-GB" dirty="0"/>
        </a:p>
      </dgm:t>
    </dgm:pt>
    <dgm:pt modelId="{C9082B50-46A9-472F-A2F6-5D37F376980A}" type="sibTrans" cxnId="{1AE4BDF7-3CD9-4FBB-9F98-58A1E2D312D4}">
      <dgm:prSet/>
      <dgm:spPr/>
      <dgm:t>
        <a:bodyPr/>
        <a:lstStyle/>
        <a:p>
          <a:endParaRPr lang="en-GB"/>
        </a:p>
      </dgm:t>
    </dgm:pt>
    <dgm:pt modelId="{A1ABC2B5-425E-4598-B110-31DA7701BA43}" type="parTrans" cxnId="{1AE4BDF7-3CD9-4FBB-9F98-58A1E2D312D4}">
      <dgm:prSet/>
      <dgm:spPr/>
      <dgm:t>
        <a:bodyPr/>
        <a:lstStyle/>
        <a:p>
          <a:endParaRPr lang="en-GB"/>
        </a:p>
      </dgm:t>
    </dgm:pt>
    <dgm:pt modelId="{A33F923D-9A82-489F-82C5-84B16AA123F0}" type="pres">
      <dgm:prSet presAssocID="{DACE4706-8847-446B-AA75-55F746B2C5CE}" presName="Name0" presStyleCnt="0">
        <dgm:presLayoutVars>
          <dgm:chMax val="1"/>
          <dgm:chPref val="1"/>
          <dgm:dir/>
          <dgm:resizeHandles/>
        </dgm:presLayoutVars>
      </dgm:prSet>
      <dgm:spPr/>
    </dgm:pt>
    <dgm:pt modelId="{02CFE67E-F065-4187-847A-653910617001}" type="pres">
      <dgm:prSet presAssocID="{193849FC-94B1-4B4C-966D-7FD852260CB7}" presName="Parent" presStyleLbl="node1" presStyleIdx="0" presStyleCnt="2">
        <dgm:presLayoutVars>
          <dgm:chMax val="4"/>
          <dgm:chPref val="3"/>
        </dgm:presLayoutVars>
      </dgm:prSet>
      <dgm:spPr/>
    </dgm:pt>
    <dgm:pt modelId="{038A898C-D7B0-4693-AB7F-4A95B4978222}" type="pres">
      <dgm:prSet presAssocID="{A1A61FA6-B2D6-41AB-8735-2A428159A219}" presName="Accent" presStyleLbl="node1" presStyleIdx="1" presStyleCnt="2"/>
      <dgm:spPr/>
    </dgm:pt>
    <dgm:pt modelId="{48EC4B1A-B6D1-4238-994D-EF3DAA709A30}" type="pres">
      <dgm:prSet presAssocID="{A1A61FA6-B2D6-41AB-8735-2A428159A219}" presName="Image1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or Open with solid fill"/>
        </a:ext>
      </dgm:extLst>
    </dgm:pt>
    <dgm:pt modelId="{CF5CC4DD-DE38-4E85-A744-22CFB2FC4234}" type="pres">
      <dgm:prSet presAssocID="{A1A61FA6-B2D6-41AB-8735-2A428159A219}" presName="Child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823E067D-A15B-4D8D-8F36-71080F08FCC2}" type="pres">
      <dgm:prSet presAssocID="{A514D186-80D9-438C-AA5D-EF5657E47C8C}" presName="Image2" presStyleCnt="0"/>
      <dgm:spPr/>
    </dgm:pt>
    <dgm:pt modelId="{E8A678BD-E436-4297-B385-FDA815A9D236}" type="pres">
      <dgm:prSet presAssocID="{A514D186-80D9-438C-AA5D-EF5657E47C8C}" presName="Image" presStyleLbl="fgImgPlac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hield Tick with solid fill"/>
        </a:ext>
      </dgm:extLst>
    </dgm:pt>
    <dgm:pt modelId="{B0A0FB92-6C79-40ED-95B4-4B22EC3A7D33}" type="pres">
      <dgm:prSet presAssocID="{A514D186-80D9-438C-AA5D-EF5657E47C8C}" presName="Child2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4362110F-0294-4153-96A4-0DDF50ED70ED}" type="pres">
      <dgm:prSet presAssocID="{A981085A-A5A5-4F1D-AF7D-19A435BEBEEA}" presName="Image3" presStyleCnt="0"/>
      <dgm:spPr/>
    </dgm:pt>
    <dgm:pt modelId="{508B6AB7-755C-4528-BDD0-95EC6790D13E}" type="pres">
      <dgm:prSet presAssocID="{A981085A-A5A5-4F1D-AF7D-19A435BEBEEA}" presName="Image" presStyleLbl="fgImgPlac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ircular flowchart with solid fill"/>
        </a:ext>
      </dgm:extLst>
    </dgm:pt>
    <dgm:pt modelId="{8BAEF6E5-6D56-48D5-A746-777764B240BB}" type="pres">
      <dgm:prSet presAssocID="{A981085A-A5A5-4F1D-AF7D-19A435BEBEEA}" presName="Child3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F81A7D14-8AA0-40C1-80E4-171F76883150}" type="pres">
      <dgm:prSet presAssocID="{47D8969A-B605-4288-83A4-6664FB2DC7EF}" presName="Image4" presStyleCnt="0"/>
      <dgm:spPr/>
    </dgm:pt>
    <dgm:pt modelId="{BCA738F6-6F35-4ECD-930F-026EF7266D62}" type="pres">
      <dgm:prSet presAssocID="{47D8969A-B605-4288-83A4-6664FB2DC7EF}" presName="Image" presStyleLbl="fgImgPlac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ibbon with solid fill"/>
        </a:ext>
      </dgm:extLst>
    </dgm:pt>
    <dgm:pt modelId="{6617FB8A-6FEB-45C7-ABA1-13DC62E89AE0}" type="pres">
      <dgm:prSet presAssocID="{47D8969A-B605-4288-83A4-6664FB2DC7EF}" presName="Child4" presStyleLbl="revTx" presStyleIdx="3" presStyleCnt="4" custScaleX="123123" custLinFactNeighborX="14657" custLinFactNeighborY="10096">
        <dgm:presLayoutVars>
          <dgm:chMax val="0"/>
          <dgm:chPref val="0"/>
          <dgm:bulletEnabled val="1"/>
        </dgm:presLayoutVars>
      </dgm:prSet>
      <dgm:spPr/>
    </dgm:pt>
  </dgm:ptLst>
  <dgm:cxnLst>
    <dgm:cxn modelId="{CAD6C016-74B8-4019-BEB6-D1EEA1BE4F99}" srcId="{193849FC-94B1-4B4C-966D-7FD852260CB7}" destId="{A514D186-80D9-438C-AA5D-EF5657E47C8C}" srcOrd="1" destOrd="0" parTransId="{BF8403F9-34EE-4A32-8B4F-E84827548B47}" sibTransId="{1C710EE9-FF36-45B8-B98F-C37B8DDDBBDC}"/>
    <dgm:cxn modelId="{6ACEB761-1A90-4C8C-9DBE-1329678E3CCD}" srcId="{193849FC-94B1-4B4C-966D-7FD852260CB7}" destId="{A1A61FA6-B2D6-41AB-8735-2A428159A219}" srcOrd="0" destOrd="0" parTransId="{ACA0B679-068E-41CA-8F1B-E636739D3CF0}" sibTransId="{CB714088-7513-4DE8-A17F-9723ED2B4794}"/>
    <dgm:cxn modelId="{3A412265-DFE6-48C5-AEB0-CB2D3FBB6D93}" type="presOf" srcId="{A981085A-A5A5-4F1D-AF7D-19A435BEBEEA}" destId="{8BAEF6E5-6D56-48D5-A746-777764B240BB}" srcOrd="0" destOrd="0" presId="urn:microsoft.com/office/officeart/2011/layout/RadialPictureList"/>
    <dgm:cxn modelId="{36815C6F-D80C-449D-A869-CB48A46F70F4}" type="presOf" srcId="{47D8969A-B605-4288-83A4-6664FB2DC7EF}" destId="{6617FB8A-6FEB-45C7-ABA1-13DC62E89AE0}" srcOrd="0" destOrd="0" presId="urn:microsoft.com/office/officeart/2011/layout/RadialPictureList"/>
    <dgm:cxn modelId="{CED7685A-9F87-4A43-8EEE-AAF7A71C36C4}" type="presOf" srcId="{A514D186-80D9-438C-AA5D-EF5657E47C8C}" destId="{B0A0FB92-6C79-40ED-95B4-4B22EC3A7D33}" srcOrd="0" destOrd="0" presId="urn:microsoft.com/office/officeart/2011/layout/RadialPictureList"/>
    <dgm:cxn modelId="{40186590-6AFC-4FA6-838F-D129FA4D25F1}" type="presOf" srcId="{A1A61FA6-B2D6-41AB-8735-2A428159A219}" destId="{CF5CC4DD-DE38-4E85-A744-22CFB2FC4234}" srcOrd="0" destOrd="0" presId="urn:microsoft.com/office/officeart/2011/layout/RadialPictureList"/>
    <dgm:cxn modelId="{398E49A6-C5F5-4D65-B097-45254FF4F88A}" srcId="{193849FC-94B1-4B4C-966D-7FD852260CB7}" destId="{47D8969A-B605-4288-83A4-6664FB2DC7EF}" srcOrd="3" destOrd="0" parTransId="{A7B9877E-1565-4F34-8A0E-E4599EA42706}" sibTransId="{7D125DF5-100A-4453-86E1-9BD2CB961EED}"/>
    <dgm:cxn modelId="{C8AAC0A8-280F-4042-BBEB-1DEF4CA746DA}" type="presOf" srcId="{193849FC-94B1-4B4C-966D-7FD852260CB7}" destId="{02CFE67E-F065-4187-847A-653910617001}" srcOrd="0" destOrd="0" presId="urn:microsoft.com/office/officeart/2011/layout/RadialPictureList"/>
    <dgm:cxn modelId="{54424CCC-62C4-4F3F-8AC1-E759F3229DD7}" type="presOf" srcId="{DACE4706-8847-446B-AA75-55F746B2C5CE}" destId="{A33F923D-9A82-489F-82C5-84B16AA123F0}" srcOrd="0" destOrd="0" presId="urn:microsoft.com/office/officeart/2011/layout/RadialPictureList"/>
    <dgm:cxn modelId="{1AE4BDF7-3CD9-4FBB-9F98-58A1E2D312D4}" srcId="{DACE4706-8847-446B-AA75-55F746B2C5CE}" destId="{193849FC-94B1-4B4C-966D-7FD852260CB7}" srcOrd="0" destOrd="0" parTransId="{A1ABC2B5-425E-4598-B110-31DA7701BA43}" sibTransId="{C9082B50-46A9-472F-A2F6-5D37F376980A}"/>
    <dgm:cxn modelId="{6BAC6CFD-016D-4DB5-8F28-07E1CFB7E41C}" srcId="{193849FC-94B1-4B4C-966D-7FD852260CB7}" destId="{A981085A-A5A5-4F1D-AF7D-19A435BEBEEA}" srcOrd="2" destOrd="0" parTransId="{FC10836A-3722-43CF-98F2-5F5A553A5551}" sibTransId="{3D1F45F9-7EB8-43E9-A6B5-3A6F770A3923}"/>
    <dgm:cxn modelId="{016D8C8A-F67C-457C-9548-79AA7FD41215}" type="presParOf" srcId="{A33F923D-9A82-489F-82C5-84B16AA123F0}" destId="{02CFE67E-F065-4187-847A-653910617001}" srcOrd="0" destOrd="0" presId="urn:microsoft.com/office/officeart/2011/layout/RadialPictureList"/>
    <dgm:cxn modelId="{5912CAD1-A93C-42A3-A256-0C90CCDA9FA3}" type="presParOf" srcId="{A33F923D-9A82-489F-82C5-84B16AA123F0}" destId="{038A898C-D7B0-4693-AB7F-4A95B4978222}" srcOrd="1" destOrd="0" presId="urn:microsoft.com/office/officeart/2011/layout/RadialPictureList"/>
    <dgm:cxn modelId="{E3A6AD9B-4398-4B0A-A14C-FA790635E0FB}" type="presParOf" srcId="{A33F923D-9A82-489F-82C5-84B16AA123F0}" destId="{48EC4B1A-B6D1-4238-994D-EF3DAA709A30}" srcOrd="2" destOrd="0" presId="urn:microsoft.com/office/officeart/2011/layout/RadialPictureList"/>
    <dgm:cxn modelId="{8244F472-5623-4124-BBA6-7630B5933350}" type="presParOf" srcId="{A33F923D-9A82-489F-82C5-84B16AA123F0}" destId="{CF5CC4DD-DE38-4E85-A744-22CFB2FC4234}" srcOrd="3" destOrd="0" presId="urn:microsoft.com/office/officeart/2011/layout/RadialPictureList"/>
    <dgm:cxn modelId="{64E65216-158C-41E0-8B03-9807B66F0CEC}" type="presParOf" srcId="{A33F923D-9A82-489F-82C5-84B16AA123F0}" destId="{823E067D-A15B-4D8D-8F36-71080F08FCC2}" srcOrd="4" destOrd="0" presId="urn:microsoft.com/office/officeart/2011/layout/RadialPictureList"/>
    <dgm:cxn modelId="{8A0B57F4-B97B-4C14-A56D-A080F48ED677}" type="presParOf" srcId="{823E067D-A15B-4D8D-8F36-71080F08FCC2}" destId="{E8A678BD-E436-4297-B385-FDA815A9D236}" srcOrd="0" destOrd="0" presId="urn:microsoft.com/office/officeart/2011/layout/RadialPictureList"/>
    <dgm:cxn modelId="{921DA235-BAD1-4CC2-B91E-D80741B3BDFB}" type="presParOf" srcId="{A33F923D-9A82-489F-82C5-84B16AA123F0}" destId="{B0A0FB92-6C79-40ED-95B4-4B22EC3A7D33}" srcOrd="5" destOrd="0" presId="urn:microsoft.com/office/officeart/2011/layout/RadialPictureList"/>
    <dgm:cxn modelId="{4E624E33-16A1-4328-A12C-3FDDD0FDD2ED}" type="presParOf" srcId="{A33F923D-9A82-489F-82C5-84B16AA123F0}" destId="{4362110F-0294-4153-96A4-0DDF50ED70ED}" srcOrd="6" destOrd="0" presId="urn:microsoft.com/office/officeart/2011/layout/RadialPictureList"/>
    <dgm:cxn modelId="{B4493111-671F-4EE6-9BFD-AE543FF8CFD0}" type="presParOf" srcId="{4362110F-0294-4153-96A4-0DDF50ED70ED}" destId="{508B6AB7-755C-4528-BDD0-95EC6790D13E}" srcOrd="0" destOrd="0" presId="urn:microsoft.com/office/officeart/2011/layout/RadialPictureList"/>
    <dgm:cxn modelId="{7DC9E544-332A-4731-B88B-7F7E5EB1852E}" type="presParOf" srcId="{A33F923D-9A82-489F-82C5-84B16AA123F0}" destId="{8BAEF6E5-6D56-48D5-A746-777764B240BB}" srcOrd="7" destOrd="0" presId="urn:microsoft.com/office/officeart/2011/layout/RadialPictureList"/>
    <dgm:cxn modelId="{1D062090-B333-4E30-81AC-B8C9462EA581}" type="presParOf" srcId="{A33F923D-9A82-489F-82C5-84B16AA123F0}" destId="{F81A7D14-8AA0-40C1-80E4-171F76883150}" srcOrd="8" destOrd="0" presId="urn:microsoft.com/office/officeart/2011/layout/RadialPictureList"/>
    <dgm:cxn modelId="{D674017B-20A7-4CE0-BCA3-52D36FC89433}" type="presParOf" srcId="{F81A7D14-8AA0-40C1-80E4-171F76883150}" destId="{BCA738F6-6F35-4ECD-930F-026EF7266D62}" srcOrd="0" destOrd="0" presId="urn:microsoft.com/office/officeart/2011/layout/RadialPictureList"/>
    <dgm:cxn modelId="{7E762D54-62CF-4AB1-A3B1-3818F08543B7}" type="presParOf" srcId="{A33F923D-9A82-489F-82C5-84B16AA123F0}" destId="{6617FB8A-6FEB-45C7-ABA1-13DC62E89AE0}" srcOrd="9" destOrd="0" presId="urn:microsoft.com/office/officeart/2011/layout/RadialPicture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CFE67E-F065-4187-847A-653910617001}">
      <dsp:nvSpPr>
        <dsp:cNvPr id="0" name=""/>
        <dsp:cNvSpPr/>
      </dsp:nvSpPr>
      <dsp:spPr>
        <a:xfrm>
          <a:off x="674269" y="1765869"/>
          <a:ext cx="1307837" cy="13077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900" kern="1200" dirty="0"/>
        </a:p>
      </dsp:txBody>
      <dsp:txXfrm>
        <a:off x="865797" y="1957380"/>
        <a:ext cx="924781" cy="924698"/>
      </dsp:txXfrm>
    </dsp:sp>
    <dsp:sp modelId="{038A898C-D7B0-4693-AB7F-4A95B4978222}">
      <dsp:nvSpPr>
        <dsp:cNvPr id="0" name=""/>
        <dsp:cNvSpPr/>
      </dsp:nvSpPr>
      <dsp:spPr>
        <a:xfrm>
          <a:off x="0" y="1038660"/>
          <a:ext cx="2636025" cy="2747796"/>
        </a:xfrm>
        <a:prstGeom prst="blockArc">
          <a:avLst>
            <a:gd name="adj1" fmla="val 16509444"/>
            <a:gd name="adj2" fmla="val 5088054"/>
            <a:gd name="adj3" fmla="val 52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EC4B1A-B6D1-4238-994D-EF3DAA709A30}">
      <dsp:nvSpPr>
        <dsp:cNvPr id="0" name=""/>
        <dsp:cNvSpPr/>
      </dsp:nvSpPr>
      <dsp:spPr>
        <a:xfrm>
          <a:off x="1631916" y="930804"/>
          <a:ext cx="700764" cy="70061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5CC4DD-DE38-4E85-A744-22CFB2FC4234}">
      <dsp:nvSpPr>
        <dsp:cNvPr id="0" name=""/>
        <dsp:cNvSpPr/>
      </dsp:nvSpPr>
      <dsp:spPr>
        <a:xfrm>
          <a:off x="2386054" y="939767"/>
          <a:ext cx="938064" cy="678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1400" kern="1200" dirty="0"/>
            <a:t>Threshold</a:t>
          </a:r>
          <a:endParaRPr lang="en-GB" sz="1700" kern="1200" dirty="0"/>
        </a:p>
      </dsp:txBody>
      <dsp:txXfrm>
        <a:off x="2386054" y="939767"/>
        <a:ext cx="938064" cy="678210"/>
      </dsp:txXfrm>
    </dsp:sp>
    <dsp:sp modelId="{E8A678BD-E436-4297-B385-FDA815A9D236}">
      <dsp:nvSpPr>
        <dsp:cNvPr id="0" name=""/>
        <dsp:cNvSpPr/>
      </dsp:nvSpPr>
      <dsp:spPr>
        <a:xfrm>
          <a:off x="2149522" y="1583320"/>
          <a:ext cx="700764" cy="70061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A0FB92-6C79-40ED-95B4-4B22EC3A7D33}">
      <dsp:nvSpPr>
        <dsp:cNvPr id="0" name=""/>
        <dsp:cNvSpPr/>
      </dsp:nvSpPr>
      <dsp:spPr>
        <a:xfrm>
          <a:off x="2901739" y="1595569"/>
          <a:ext cx="938064" cy="678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1400" kern="1200" dirty="0"/>
            <a:t>Register</a:t>
          </a:r>
          <a:endParaRPr lang="en-GB" sz="1700" kern="1200" dirty="0"/>
        </a:p>
      </dsp:txBody>
      <dsp:txXfrm>
        <a:off x="2901739" y="1595569"/>
        <a:ext cx="938064" cy="678210"/>
      </dsp:txXfrm>
    </dsp:sp>
    <dsp:sp modelId="{508B6AB7-755C-4528-BDD0-95EC6790D13E}">
      <dsp:nvSpPr>
        <dsp:cNvPr id="0" name=""/>
        <dsp:cNvSpPr/>
      </dsp:nvSpPr>
      <dsp:spPr>
        <a:xfrm>
          <a:off x="2146834" y="2542673"/>
          <a:ext cx="700764" cy="700617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AEF6E5-6D56-48D5-A746-777764B240BB}">
      <dsp:nvSpPr>
        <dsp:cNvPr id="0" name=""/>
        <dsp:cNvSpPr/>
      </dsp:nvSpPr>
      <dsp:spPr>
        <a:xfrm>
          <a:off x="2901739" y="2554026"/>
          <a:ext cx="938064" cy="678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1400" kern="1200" dirty="0"/>
            <a:t>Circulation</a:t>
          </a:r>
        </a:p>
      </dsp:txBody>
      <dsp:txXfrm>
        <a:off x="2901739" y="2554026"/>
        <a:ext cx="938064" cy="678210"/>
      </dsp:txXfrm>
    </dsp:sp>
    <dsp:sp modelId="{BCA738F6-6F35-4ECD-930F-026EF7266D62}">
      <dsp:nvSpPr>
        <dsp:cNvPr id="0" name=""/>
        <dsp:cNvSpPr/>
      </dsp:nvSpPr>
      <dsp:spPr>
        <a:xfrm>
          <a:off x="1631916" y="3217895"/>
          <a:ext cx="700764" cy="700617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17FB8A-6FEB-45C7-ABA1-13DC62E89AE0}">
      <dsp:nvSpPr>
        <dsp:cNvPr id="0" name=""/>
        <dsp:cNvSpPr/>
      </dsp:nvSpPr>
      <dsp:spPr>
        <a:xfrm>
          <a:off x="2415091" y="3300708"/>
          <a:ext cx="1154972" cy="678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1400" kern="1200" dirty="0"/>
            <a:t>Praise Points / Warnings</a:t>
          </a:r>
        </a:p>
      </dsp:txBody>
      <dsp:txXfrm>
        <a:off x="2415091" y="3300708"/>
        <a:ext cx="1154972" cy="678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83D08-5970-E20E-3AD7-0735CA3B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02360C-F56A-38D9-605A-5D5359511A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A7FD21-D059-3CAC-A151-EB429810EA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04153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FE892-4BA0-DA41-12C5-620A5B5DD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7E5249-6A5D-F85D-B3EE-D0C5746E27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64161-47EF-70EA-F5B8-9C7653E7F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341BD6-80C2-FA54-93BB-D8C7EEA39B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D659D-4130-47FD-8CFC-7182AE3F3F2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0AB267-B45F-07EA-4789-C1AA47383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29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EB3B5-75AE-99FF-8716-509D3DFC7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29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2D9190-7EA0-4B95-9834-548A504CA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362988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9916C-6D13-F12F-B8E2-38B16E44F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BC569-0039-B77C-FD42-47D2118BE0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95B99-9EAA-D275-7DC6-AB8E27AA41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D659D-4130-47FD-8CFC-7182AE3F3F2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5338A-42F2-D5F8-1CA0-9DC3172D9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29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0890A-C9D1-695C-5B5A-AF8E87A5B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29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2D9190-7EA0-4B95-9834-548A504CA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916180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7AD1CD-3597-66F0-4AC1-887FBFB7C5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5CD5AA-D096-9A76-8225-511272150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C9B0E-750F-45A3-DC42-EC4711CC5F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D659D-4130-47FD-8CFC-7182AE3F3F2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4CF55-229C-99BC-F646-28F93C53F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29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ED51A-FDEC-09A2-ABC4-15BE46B86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29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2D9190-7EA0-4B95-9834-548A504CA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7648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9DE85-5DD5-2BAF-D211-EE184DEA9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1DC8B-C20B-ACF8-5059-CBB6DC1BC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74390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10024CC-D0AC-B61A-6E54-923A3683F1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FB9DE85-5DD5-2BAF-D211-EE184DEA9A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Silent Do Now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1DC8B-C20B-ACF8-5059-CBB6DC1BC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9ADA3A4-565F-C153-30CB-FE64C72576BD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181632923"/>
              </p:ext>
            </p:extLst>
          </p:nvPr>
        </p:nvGraphicFramePr>
        <p:xfrm>
          <a:off x="8352196" y="919715"/>
          <a:ext cx="3839804" cy="4849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B93B479E-AED9-A800-19FC-0967A113A81E}"/>
              </a:ext>
            </a:extLst>
          </p:cNvPr>
          <p:cNvSpPr/>
          <p:nvPr userDrawn="1"/>
        </p:nvSpPr>
        <p:spPr>
          <a:xfrm>
            <a:off x="7520508" y="2261062"/>
            <a:ext cx="2873828" cy="22361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295328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56BC0-057C-6396-AE8C-CE1227E6F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8A1C4-E2BF-8F06-956A-89A25F255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7C63E-3A80-5A89-2E30-6FFD5A5FC3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D659D-4130-47FD-8CFC-7182AE3F3F2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799DD-F296-1ABE-B703-04DCEFDC2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29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C142E-71BB-3090-1B86-CED1E5597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29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2D9190-7EA0-4B95-9834-548A504CA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9601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F0EA8-A5F3-F24F-F166-EA0AE1AE7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C4EEF-93D7-D3BA-9135-C4F20E373A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19DA11-A4F1-1269-755A-F7F347922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B7690-6AD0-8913-21B1-88E6E0385B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D659D-4130-47FD-8CFC-7182AE3F3F2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E31695-1298-9E1D-36FE-59F30548F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29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9A3DB-AC6F-F8E2-8920-53CD72F55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29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2D9190-7EA0-4B95-9834-548A504CA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73685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E0E34-B3AE-D2AF-59D5-97A517859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9E1FD0-F967-A1BA-9EAA-2B522B995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A8665E-C16D-7372-D919-B44AFC002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4EC72D-895B-18C5-5633-74E76BBC58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15935A-8DFB-A4F2-735E-364CB0BA72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5AF25F-E04D-B47A-5DA7-5AA4E05E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D659D-4130-47FD-8CFC-7182AE3F3F2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59103C-2E05-8D2B-D19C-DB5F86684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29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402CB2-9082-90D1-41DF-D9CB19B6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29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2D9190-7EA0-4B95-9834-548A504CA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92663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DA443-9A24-3C81-0AA0-4286BD98F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8964F7-CBEA-11A3-57EF-FAF086550B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D659D-4130-47FD-8CFC-7182AE3F3F2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4BD429-4DCE-A667-464F-1A97DC8F0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29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7F7061-D355-8F92-DBB7-F63549164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29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2D9190-7EA0-4B95-9834-548A504CA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018156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7A3FAE-3768-D998-A3F7-1B37A4849F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D659D-4130-47FD-8CFC-7182AE3F3F2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4E8D93-1656-3D3B-F56E-FE2EAAD5F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29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AD1110-B06B-4605-89C2-B2EC4844B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29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2D9190-7EA0-4B95-9834-548A504CA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64404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39E34-09F7-A8B9-9093-4AEAF2542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49815-0710-8F3B-14FF-715FB9B3D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5DDEE8-4E56-2FCB-7CEE-9A0993175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5DCA3-F7F3-E488-ADBA-AF18D61F53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D659D-4130-47FD-8CFC-7182AE3F3F2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9051BD-8B89-8AC3-CE46-90B06D959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29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3D651-47F2-D73C-3F36-348F450C8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29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2D9190-7EA0-4B95-9834-548A504CA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59443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309BAB-0F46-5624-CC00-2C7ECAC38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100" y="173038"/>
            <a:ext cx="11544300" cy="8446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DB1D3-2127-C020-EA93-A00186B0E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2100" y="1152580"/>
            <a:ext cx="11544300" cy="4785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C4FF7C-7989-622C-8EFC-50FEF42D280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744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13103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3103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31038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3103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31038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3103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FF6C9-0167-BACC-46C1-BBDD8D2BB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0287" y="1122363"/>
            <a:ext cx="11640456" cy="2387600"/>
          </a:xfrm>
        </p:spPr>
        <p:txBody>
          <a:bodyPr>
            <a:normAutofit fontScale="90000"/>
          </a:bodyPr>
          <a:lstStyle/>
          <a:p>
            <a:br>
              <a:rPr lang="en-GB" b="1" dirty="0"/>
            </a:br>
            <a:br>
              <a:rPr lang="en-GB" b="1" dirty="0"/>
            </a:br>
            <a:endParaRPr lang="en-GB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FF08B8-CE7D-22D6-0CDA-3D45350368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81126"/>
            <a:ext cx="9144000" cy="1237025"/>
          </a:xfrm>
        </p:spPr>
        <p:txBody>
          <a:bodyPr>
            <a:normAutofit/>
          </a:bodyPr>
          <a:lstStyle/>
          <a:p>
            <a:r>
              <a:rPr lang="en-GB" sz="4000" dirty="0"/>
              <a:t>Pearson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DD1A020-551B-91AC-740E-2E7A132F7E16}"/>
              </a:ext>
            </a:extLst>
          </p:cNvPr>
          <p:cNvSpPr txBox="1">
            <a:spLocks/>
          </p:cNvSpPr>
          <p:nvPr/>
        </p:nvSpPr>
        <p:spPr>
          <a:xfrm>
            <a:off x="290287" y="970385"/>
            <a:ext cx="11611426" cy="37695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kern="1200">
                <a:solidFill>
                  <a:srgbClr val="13103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i="1" dirty="0"/>
              <a:t>SPORT &amp; PE</a:t>
            </a:r>
            <a:br>
              <a:rPr lang="en-GB" dirty="0"/>
            </a:br>
            <a:br>
              <a:rPr lang="en-GB" dirty="0"/>
            </a:br>
            <a:r>
              <a:rPr lang="en-GB" dirty="0"/>
              <a:t>BTEC Level 3 </a:t>
            </a:r>
            <a:br>
              <a:rPr lang="en-GB" dirty="0"/>
            </a:br>
            <a:r>
              <a:rPr lang="en-GB" dirty="0"/>
              <a:t>National Extended Certificate in Sport</a:t>
            </a:r>
          </a:p>
        </p:txBody>
      </p:sp>
    </p:spTree>
    <p:extLst>
      <p:ext uri="{BB962C8B-B14F-4D97-AF65-F5344CB8AC3E}">
        <p14:creationId xmlns:p14="http://schemas.microsoft.com/office/powerpoint/2010/main" val="151032201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CC609-3141-8A71-C9ED-C126C44AF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Entry requirements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6E49E-EAD2-5D92-E280-FD6915899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100" y="1637772"/>
            <a:ext cx="11544300" cy="4785705"/>
          </a:xfrm>
        </p:spPr>
        <p:txBody>
          <a:bodyPr/>
          <a:lstStyle/>
          <a:p>
            <a:r>
              <a:rPr lang="en-GB" sz="4400" dirty="0"/>
              <a:t>Desirable, but not essential, to have studied GCSE Sport Science</a:t>
            </a:r>
          </a:p>
          <a:p>
            <a:r>
              <a:rPr lang="en-GB" sz="4400" dirty="0"/>
              <a:t>An interest in Sport and the theory behind the subject.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653157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BE533-7D60-2111-B462-AF06CD591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29C04-EBE1-730F-0B00-12A66358F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100" y="1017643"/>
            <a:ext cx="11544300" cy="511759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4 Units</a:t>
            </a:r>
          </a:p>
          <a:p>
            <a:pPr>
              <a:defRPr/>
            </a:pPr>
            <a:r>
              <a:rPr lang="en-GB" dirty="0"/>
              <a:t>2 Assessed internally (coursework) and 2 assessed externally (exam)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F5A62CF-89A2-4DE7-1620-F1F5879535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633898"/>
              </p:ext>
            </p:extLst>
          </p:nvPr>
        </p:nvGraphicFramePr>
        <p:xfrm>
          <a:off x="292100" y="2408535"/>
          <a:ext cx="11504968" cy="3431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756">
                  <a:extLst>
                    <a:ext uri="{9D8B030D-6E8A-4147-A177-3AD203B41FA5}">
                      <a16:colId xmlns:a16="http://schemas.microsoft.com/office/drawing/2014/main" val="3735833942"/>
                    </a:ext>
                  </a:extLst>
                </a:gridCol>
                <a:gridCol w="4547813">
                  <a:extLst>
                    <a:ext uri="{9D8B030D-6E8A-4147-A177-3AD203B41FA5}">
                      <a16:colId xmlns:a16="http://schemas.microsoft.com/office/drawing/2014/main" val="2178563158"/>
                    </a:ext>
                  </a:extLst>
                </a:gridCol>
                <a:gridCol w="1096825">
                  <a:extLst>
                    <a:ext uri="{9D8B030D-6E8A-4147-A177-3AD203B41FA5}">
                      <a16:colId xmlns:a16="http://schemas.microsoft.com/office/drawing/2014/main" val="3849088172"/>
                    </a:ext>
                  </a:extLst>
                </a:gridCol>
                <a:gridCol w="1631863">
                  <a:extLst>
                    <a:ext uri="{9D8B030D-6E8A-4147-A177-3AD203B41FA5}">
                      <a16:colId xmlns:a16="http://schemas.microsoft.com/office/drawing/2014/main" val="978130975"/>
                    </a:ext>
                  </a:extLst>
                </a:gridCol>
                <a:gridCol w="1783747">
                  <a:extLst>
                    <a:ext uri="{9D8B030D-6E8A-4147-A177-3AD203B41FA5}">
                      <a16:colId xmlns:a16="http://schemas.microsoft.com/office/drawing/2014/main" val="2593592880"/>
                    </a:ext>
                  </a:extLst>
                </a:gridCol>
                <a:gridCol w="1265964">
                  <a:extLst>
                    <a:ext uri="{9D8B030D-6E8A-4147-A177-3AD203B41FA5}">
                      <a16:colId xmlns:a16="http://schemas.microsoft.com/office/drawing/2014/main" val="1788475253"/>
                    </a:ext>
                  </a:extLst>
                </a:gridCol>
              </a:tblGrid>
              <a:tr h="670684">
                <a:tc>
                  <a:txBody>
                    <a:bodyPr/>
                    <a:lstStyle/>
                    <a:p>
                      <a:r>
                        <a:rPr lang="en-GB" sz="1800" dirty="0"/>
                        <a:t>Unit No.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Unit Title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GLH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Type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How Assessed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Teacher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3185829517"/>
                  </a:ext>
                </a:extLst>
              </a:tr>
              <a:tr h="670684">
                <a:tc>
                  <a:txBody>
                    <a:bodyPr/>
                    <a:lstStyle/>
                    <a:p>
                      <a:r>
                        <a:rPr lang="en-GB" sz="1800" dirty="0"/>
                        <a:t>1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Anatomy and Physiology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120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Mandatory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External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ATA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3605120357"/>
                  </a:ext>
                </a:extLst>
              </a:tr>
              <a:tr h="709885">
                <a:tc>
                  <a:txBody>
                    <a:bodyPr/>
                    <a:lstStyle/>
                    <a:p>
                      <a:r>
                        <a:rPr lang="en-GB" sz="1800" dirty="0"/>
                        <a:t>2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Fitness Training and Programming for Health, Sport and Well-being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120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Mandatory Synoptic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External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LRO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4057585491"/>
                  </a:ext>
                </a:extLst>
              </a:tr>
              <a:tr h="709885">
                <a:tc>
                  <a:txBody>
                    <a:bodyPr/>
                    <a:lstStyle/>
                    <a:p>
                      <a:r>
                        <a:rPr lang="en-GB" sz="1800" dirty="0"/>
                        <a:t>3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Professional Development in the Sports Industry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60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Mandatory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Internal CW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PSA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251092082"/>
                  </a:ext>
                </a:extLst>
              </a:tr>
              <a:tr h="670684">
                <a:tc>
                  <a:txBody>
                    <a:bodyPr/>
                    <a:lstStyle/>
                    <a:p>
                      <a:r>
                        <a:rPr lang="en-GB" sz="1800" dirty="0"/>
                        <a:t>4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Sports Leadership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60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Optional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Internal CW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PSA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285982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52148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DB2D6-C269-7B3F-EF84-DEB6C9C05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0F1F90-D8C3-1BEB-CC22-83DC375CC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100" y="1036147"/>
            <a:ext cx="11544300" cy="4785705"/>
          </a:xfrm>
        </p:spPr>
        <p:txBody>
          <a:bodyPr/>
          <a:lstStyle/>
          <a:p>
            <a:pPr eaLnBrk="1" hangingPunct="1"/>
            <a:r>
              <a:rPr lang="en-GB" dirty="0"/>
              <a:t>The external </a:t>
            </a:r>
            <a:r>
              <a:rPr lang="en-GB" altLang="en-US" dirty="0"/>
              <a:t>assessment is 67% (Units 1 &amp; 2)</a:t>
            </a:r>
          </a:p>
          <a:p>
            <a:pPr eaLnBrk="1" hangingPunct="1"/>
            <a:r>
              <a:rPr lang="en-GB" altLang="en-US" dirty="0"/>
              <a:t>The internal assessment is 33% (Units 3 &amp; 4)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E86DBC2-B056-AE3D-720B-83ABB5BD4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28936"/>
              </p:ext>
            </p:extLst>
          </p:nvPr>
        </p:nvGraphicFramePr>
        <p:xfrm>
          <a:off x="214474" y="2249034"/>
          <a:ext cx="11763051" cy="4435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4365">
                  <a:extLst>
                    <a:ext uri="{9D8B030D-6E8A-4147-A177-3AD203B41FA5}">
                      <a16:colId xmlns:a16="http://schemas.microsoft.com/office/drawing/2014/main" val="939238275"/>
                    </a:ext>
                  </a:extLst>
                </a:gridCol>
                <a:gridCol w="1279303">
                  <a:extLst>
                    <a:ext uri="{9D8B030D-6E8A-4147-A177-3AD203B41FA5}">
                      <a16:colId xmlns:a16="http://schemas.microsoft.com/office/drawing/2014/main" val="2460341784"/>
                    </a:ext>
                  </a:extLst>
                </a:gridCol>
                <a:gridCol w="4763656">
                  <a:extLst>
                    <a:ext uri="{9D8B030D-6E8A-4147-A177-3AD203B41FA5}">
                      <a16:colId xmlns:a16="http://schemas.microsoft.com/office/drawing/2014/main" val="2901602300"/>
                    </a:ext>
                  </a:extLst>
                </a:gridCol>
                <a:gridCol w="2485727">
                  <a:extLst>
                    <a:ext uri="{9D8B030D-6E8A-4147-A177-3AD203B41FA5}">
                      <a16:colId xmlns:a16="http://schemas.microsoft.com/office/drawing/2014/main" val="707100641"/>
                    </a:ext>
                  </a:extLst>
                </a:gridCol>
              </a:tblGrid>
              <a:tr h="802418">
                <a:tc>
                  <a:txBody>
                    <a:bodyPr/>
                    <a:lstStyle/>
                    <a:p>
                      <a:r>
                        <a:rPr lang="en-GB" sz="1800" dirty="0"/>
                        <a:t>Unit 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Teacher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Type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Assessment</a:t>
                      </a:r>
                      <a:r>
                        <a:rPr lang="en-GB" sz="1800" baseline="0" dirty="0"/>
                        <a:t> dates</a:t>
                      </a:r>
                      <a:endParaRPr lang="en-GB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144211412"/>
                  </a:ext>
                </a:extLst>
              </a:tr>
              <a:tr h="1374391">
                <a:tc>
                  <a:txBody>
                    <a:bodyPr/>
                    <a:lstStyle/>
                    <a:p>
                      <a:r>
                        <a:rPr lang="en-GB" sz="1800" dirty="0"/>
                        <a:t>Unit 1: Anatomy and</a:t>
                      </a:r>
                      <a:r>
                        <a:rPr lang="en-GB" sz="1800" baseline="0" dirty="0"/>
                        <a:t> Physiology</a:t>
                      </a:r>
                      <a:endParaRPr lang="en-GB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ATA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Written examination</a:t>
                      </a:r>
                      <a:r>
                        <a:rPr lang="en-GB" sz="1600" baseline="0" dirty="0"/>
                        <a:t> set and marked by Pearson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dirty="0"/>
                        <a:t>1.5 hours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dirty="0"/>
                        <a:t>8</a:t>
                      </a:r>
                      <a:r>
                        <a:rPr lang="en-GB" sz="1600" baseline="0"/>
                        <a:t>0 </a:t>
                      </a:r>
                      <a:r>
                        <a:rPr lang="en-GB" sz="1600" baseline="0" dirty="0"/>
                        <a:t>marks</a:t>
                      </a:r>
                      <a:endParaRPr lang="en-GB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GB" sz="1800" b="1" dirty="0"/>
                        <a:t>January Year 13</a:t>
                      </a:r>
                    </a:p>
                    <a:p>
                      <a:r>
                        <a:rPr lang="en-GB" sz="1800" i="1" dirty="0"/>
                        <a:t>*Resit May/June</a:t>
                      </a:r>
                      <a:r>
                        <a:rPr lang="en-GB" sz="1800" i="1" baseline="0" dirty="0"/>
                        <a:t> </a:t>
                      </a:r>
                      <a:r>
                        <a:rPr lang="en-GB" sz="1800" i="1" dirty="0"/>
                        <a:t>if required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3479510890"/>
                  </a:ext>
                </a:extLst>
              </a:tr>
              <a:tr h="2259119">
                <a:tc>
                  <a:txBody>
                    <a:bodyPr/>
                    <a:lstStyle/>
                    <a:p>
                      <a:r>
                        <a:rPr lang="en-GB" sz="1800" dirty="0"/>
                        <a:t>Unit 2: Fitness Training and Programming for Health, Sport and Well-being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LRO</a:t>
                      </a:r>
                      <a:endParaRPr lang="en-GB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Task set and marked</a:t>
                      </a:r>
                      <a:r>
                        <a:rPr lang="en-GB" sz="1600" baseline="0" dirty="0"/>
                        <a:t> by Pearson and completed under supervised conditions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dirty="0"/>
                        <a:t>Part A – case study given 1 week before to carry out preparation (4 hours)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dirty="0"/>
                        <a:t>Part B – supervised assessment 2.5 hours timetabled by Pearson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dirty="0"/>
                        <a:t>Written submission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dirty="0"/>
                        <a:t>60 marks</a:t>
                      </a:r>
                      <a:endParaRPr lang="en-GB" sz="16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GB" sz="1800" b="1" dirty="0"/>
                        <a:t>December/January Year</a:t>
                      </a:r>
                      <a:r>
                        <a:rPr lang="en-GB" sz="1800" b="1" baseline="0" dirty="0"/>
                        <a:t> 13</a:t>
                      </a:r>
                    </a:p>
                    <a:p>
                      <a:r>
                        <a:rPr lang="en-GB" sz="1800" i="1" baseline="0" dirty="0"/>
                        <a:t>*Resit May/June if required</a:t>
                      </a:r>
                      <a:endParaRPr lang="en-GB" sz="1800" i="1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2580588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50251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3F8E2-9FA6-5C7B-0259-A9BA02EF2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Resources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9503F-671E-7668-9FFA-04F3835F7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>
                <a:solidFill>
                  <a:schemeClr val="tx1"/>
                </a:solidFill>
              </a:rPr>
              <a:t>SharePoint</a:t>
            </a:r>
          </a:p>
          <a:p>
            <a:r>
              <a:rPr lang="en-GB" sz="3600">
                <a:solidFill>
                  <a:schemeClr val="tx1"/>
                </a:solidFill>
              </a:rPr>
              <a:t>Textbook</a:t>
            </a:r>
          </a:p>
          <a:p>
            <a:r>
              <a:rPr lang="en-GB" sz="3600">
                <a:solidFill>
                  <a:schemeClr val="tx1"/>
                </a:solidFill>
              </a:rPr>
              <a:t>Revision guide</a:t>
            </a:r>
          </a:p>
          <a:p>
            <a:r>
              <a:rPr lang="en-GB" sz="3600">
                <a:solidFill>
                  <a:schemeClr val="tx1"/>
                </a:solidFill>
              </a:rPr>
              <a:t>Revision workbook</a:t>
            </a:r>
          </a:p>
          <a:p>
            <a:pPr marL="0" indent="0">
              <a:buNone/>
            </a:pPr>
            <a:r>
              <a:rPr lang="en-GB" sz="3600">
                <a:solidFill>
                  <a:schemeClr val="tx1"/>
                </a:solidFill>
              </a:rPr>
              <a:t>	</a:t>
            </a:r>
            <a:endParaRPr lang="en-GB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703431A0-21A2-AE1A-B93B-79C7B28DE2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874" y="1657026"/>
            <a:ext cx="6213475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121075DE-D64D-7DD2-C055-62CAB8470C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83839"/>
            <a:ext cx="1876126" cy="2474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>
            <a:extLst>
              <a:ext uri="{FF2B5EF4-FFF2-40B4-BE49-F238E27FC236}">
                <a16:creationId xmlns:a16="http://schemas.microsoft.com/office/drawing/2014/main" id="{F8C1EBE6-9244-1012-ED60-89A76B2FFB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611" y="3872797"/>
            <a:ext cx="1876126" cy="2474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703053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27496-BDBC-0F92-9C86-2B7913A67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Progression and career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750EE-8F24-6B0C-41E3-AF5BA306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485089"/>
            <a:ext cx="11544300" cy="5024285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chemeClr val="tx1"/>
                </a:solidFill>
              </a:rPr>
              <a:t>You can progress to further study in Sport, Leisure and Physical Education</a:t>
            </a:r>
          </a:p>
          <a:p>
            <a:r>
              <a:rPr lang="en-GB" sz="3200" dirty="0">
                <a:solidFill>
                  <a:schemeClr val="tx1"/>
                </a:solidFill>
              </a:rPr>
              <a:t>Our students go on to work and study all over the world in sectors including: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tx1"/>
                </a:solidFill>
              </a:rPr>
              <a:t>Teaching / education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tx1"/>
                </a:solidFill>
              </a:rPr>
              <a:t>Leisure management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tx1"/>
                </a:solidFill>
              </a:rPr>
              <a:t>Coaching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tx1"/>
                </a:solidFill>
              </a:rPr>
              <a:t>Physiotherapy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tx1"/>
                </a:solidFill>
              </a:rPr>
              <a:t>Sport psychology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3525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2ADFC-4834-8908-D5A6-F9E78FCEB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University opportunities</a:t>
            </a:r>
          </a:p>
        </p:txBody>
      </p:sp>
      <p:pic>
        <p:nvPicPr>
          <p:cNvPr id="4" name="Content Placeholder 6">
            <a:extLst>
              <a:ext uri="{FF2B5EF4-FFF2-40B4-BE49-F238E27FC236}">
                <a16:creationId xmlns:a16="http://schemas.microsoft.com/office/drawing/2014/main" id="{828377B4-8887-C3DE-98DD-C1206A304A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060" t="39173" r="37061" b="30440"/>
          <a:stretch/>
        </p:blipFill>
        <p:spPr>
          <a:xfrm>
            <a:off x="1319425" y="1187467"/>
            <a:ext cx="9553150" cy="29739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CBAE2E-0F2C-CB46-9D5C-55A799342E4B}"/>
              </a:ext>
            </a:extLst>
          </p:cNvPr>
          <p:cNvSpPr txBox="1"/>
          <p:nvPr/>
        </p:nvSpPr>
        <p:spPr>
          <a:xfrm>
            <a:off x="1142999" y="4931427"/>
            <a:ext cx="801966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/>
              <a:t>Sports science degrees will accept this qualification.  </a:t>
            </a:r>
          </a:p>
          <a:p>
            <a:endParaRPr lang="en-GB" sz="2800" dirty="0"/>
          </a:p>
          <a:p>
            <a:r>
              <a:rPr lang="en-GB" sz="2800" dirty="0"/>
              <a:t>Equivalent at A level, 56 = A*, 48 = A, 32 =C, 16 = E.</a:t>
            </a:r>
          </a:p>
        </p:txBody>
      </p:sp>
    </p:spTree>
    <p:extLst>
      <p:ext uri="{BB962C8B-B14F-4D97-AF65-F5344CB8AC3E}">
        <p14:creationId xmlns:p14="http://schemas.microsoft.com/office/powerpoint/2010/main" val="106640808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5B4307-F6D9-1401-198C-FF33209C8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549" y="172124"/>
            <a:ext cx="4838627" cy="1956841"/>
          </a:xfrm>
        </p:spPr>
        <p:txBody>
          <a:bodyPr anchor="b">
            <a:normAutofit/>
          </a:bodyPr>
          <a:lstStyle/>
          <a:p>
            <a:r>
              <a:rPr lang="en-GB" sz="4200" dirty="0"/>
              <a:t>Sports Academy, Sports Leadership, P16 Sport</a:t>
            </a:r>
          </a:p>
        </p:txBody>
      </p:sp>
      <p:sp>
        <p:nvSpPr>
          <p:cNvPr id="14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18052-835F-9402-9651-51F75CC52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549" y="2872898"/>
            <a:ext cx="4838627" cy="3812977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sz="2000" dirty="0"/>
              <a:t>HCC Sports Academy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Timetabled Strength &amp; Conditioning sessions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Nike Sports Academy kit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Training Diaries</a:t>
            </a:r>
          </a:p>
          <a:p>
            <a:pPr>
              <a:defRPr/>
            </a:pPr>
            <a:r>
              <a:rPr lang="en-GB" sz="2000" dirty="0"/>
              <a:t>Sports Leadership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HCC Sports Leadership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Support PE lessons &amp; Extra-curricular Clubs</a:t>
            </a:r>
          </a:p>
          <a:p>
            <a:pPr>
              <a:defRPr/>
            </a:pPr>
            <a:r>
              <a:rPr lang="en-GB" sz="2000" dirty="0"/>
              <a:t>Post-16 Sport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1 session per week (optional)</a:t>
            </a:r>
          </a:p>
          <a:p>
            <a:pPr>
              <a:defRPr/>
            </a:pPr>
            <a:r>
              <a:rPr lang="en-GB" sz="2000" dirty="0"/>
              <a:t>Facilities</a:t>
            </a:r>
          </a:p>
          <a:p>
            <a:pPr marL="0" indent="0">
              <a:buNone/>
            </a:pPr>
            <a:endParaRPr lang="en-GB" sz="15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241CA8-55C2-84E1-11BE-4C472C597A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281629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D6950289EA72408316014E58E4DEC2" ma:contentTypeVersion="18" ma:contentTypeDescription="Create a new document." ma:contentTypeScope="" ma:versionID="9484dcd76b6a68e6d5ce0e0f5f2c1907">
  <xsd:schema xmlns:xsd="http://www.w3.org/2001/XMLSchema" xmlns:xs="http://www.w3.org/2001/XMLSchema" xmlns:p="http://schemas.microsoft.com/office/2006/metadata/properties" xmlns:ns2="c21625c4-e92c-4023-b836-2b6d7edcb1c1" xmlns:ns3="05f1579e-d71e-4220-b327-1d9af5ad114e" targetNamespace="http://schemas.microsoft.com/office/2006/metadata/properties" ma:root="true" ma:fieldsID="bfa7cea153332677970115da510db198" ns2:_="" ns3:_="">
    <xsd:import namespace="c21625c4-e92c-4023-b836-2b6d7edcb1c1"/>
    <xsd:import namespace="05f1579e-d71e-4220-b327-1d9af5ad11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1625c4-e92c-4023-b836-2b6d7edcb1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201f4c7-9dc6-41d9-979b-f5b752bbaa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f1579e-d71e-4220-b327-1d9af5ad114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0a833f5-8da6-437d-8fa4-676adce56343}" ma:internalName="TaxCatchAll" ma:showField="CatchAllData" ma:web="05f1579e-d71e-4220-b327-1d9af5ad11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21625c4-e92c-4023-b836-2b6d7edcb1c1">
      <Terms xmlns="http://schemas.microsoft.com/office/infopath/2007/PartnerControls"/>
    </lcf76f155ced4ddcb4097134ff3c332f>
    <TaxCatchAll xmlns="05f1579e-d71e-4220-b327-1d9af5ad114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9B00D4-EAEF-4F78-99DD-5CA31AC5DAE8}"/>
</file>

<file path=customXml/itemProps2.xml><?xml version="1.0" encoding="utf-8"?>
<ds:datastoreItem xmlns:ds="http://schemas.openxmlformats.org/officeDocument/2006/customXml" ds:itemID="{B10E3E88-9371-4538-A43F-21A3FFFA60C0}">
  <ds:schemaRefs>
    <ds:schemaRef ds:uri="http://purl.org/dc/dcmitype/"/>
    <ds:schemaRef ds:uri="http://www.w3.org/XML/1998/namespace"/>
    <ds:schemaRef ds:uri="8bcb74ce-b8b0-42df-822f-cde81c321770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c21625c4-e92c-4023-b836-2b6d7edcb1c1"/>
    <ds:schemaRef ds:uri="05f1579e-d71e-4220-b327-1d9af5ad114e"/>
  </ds:schemaRefs>
</ds:datastoreItem>
</file>

<file path=customXml/itemProps3.xml><?xml version="1.0" encoding="utf-8"?>
<ds:datastoreItem xmlns:ds="http://schemas.openxmlformats.org/officeDocument/2006/customXml" ds:itemID="{72D325E2-A23E-4ED8-AFC8-43AA8E1C63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21032</TotalTime>
  <Words>363</Words>
  <Application>Microsoft Office PowerPoint</Application>
  <PresentationFormat>Widescreen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  </vt:lpstr>
      <vt:lpstr>Entry requirements </vt:lpstr>
      <vt:lpstr>Course structure</vt:lpstr>
      <vt:lpstr>Assessment</vt:lpstr>
      <vt:lpstr>Resources</vt:lpstr>
      <vt:lpstr>Progression and career opportunities</vt:lpstr>
      <vt:lpstr>University opportunities</vt:lpstr>
      <vt:lpstr>Sports Academy, Sports Leadership, P16 Sport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Leadership Team Meeting</dc:title>
  <dc:creator>AKirkbride</dc:creator>
  <cp:lastModifiedBy>Selena Burroughs</cp:lastModifiedBy>
  <cp:revision>18</cp:revision>
  <cp:lastPrinted>2022-06-09T16:52:06Z</cp:lastPrinted>
  <dcterms:created xsi:type="dcterms:W3CDTF">2022-06-04T08:51:24Z</dcterms:created>
  <dcterms:modified xsi:type="dcterms:W3CDTF">2023-10-15T19:54:47Z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0x01010044D6950289EA72408316014E58E4DEC2</vt:lpwstr>
  </property>
  <property fmtid="{D5CDD505-2E9C-101B-9397-08002B2CF9AE}" pid="3" name="MediaServiceImageTags">
    <vt:lpwstr/>
  </property>
</Properties>
</file>